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320" r:id="rId4"/>
    <p:sldId id="321" r:id="rId5"/>
    <p:sldId id="293" r:id="rId6"/>
    <p:sldId id="275" r:id="rId7"/>
    <p:sldId id="279" r:id="rId8"/>
    <p:sldId id="324" r:id="rId9"/>
    <p:sldId id="290" r:id="rId10"/>
    <p:sldId id="327" r:id="rId11"/>
    <p:sldId id="326" r:id="rId12"/>
    <p:sldId id="325" r:id="rId13"/>
    <p:sldId id="292" r:id="rId14"/>
    <p:sldId id="291" r:id="rId15"/>
    <p:sldId id="314" r:id="rId16"/>
    <p:sldId id="316" r:id="rId17"/>
    <p:sldId id="31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61B28-643D-43EC-972E-240634DB1C28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23FE9-A02A-492A-94CF-24BC45CDAC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46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3FE9-A02A-492A-94CF-24BC45CDAC51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8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21" Type="http://schemas.openxmlformats.org/officeDocument/2006/relationships/image" Target="../media/image6.sv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9" Type="http://schemas.openxmlformats.org/officeDocument/2006/relationships/image" Target="../media/image4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11.JP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image" Target="../media/image7.pn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image" Target="../media/image8.sv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image" Target="../media/image12.JPG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0" Type="http://schemas.openxmlformats.org/officeDocument/2006/relationships/tags" Target="../tags/tag207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5" Type="http://schemas.openxmlformats.org/officeDocument/2006/relationships/tags" Target="../tags/tag214.xml"/><Relationship Id="rId10" Type="http://schemas.openxmlformats.org/officeDocument/2006/relationships/tags" Target="../tags/tag219.xml"/><Relationship Id="rId4" Type="http://schemas.openxmlformats.org/officeDocument/2006/relationships/tags" Target="../tags/tag213.xml"/><Relationship Id="rId9" Type="http://schemas.openxmlformats.org/officeDocument/2006/relationships/tags" Target="../tags/tag2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4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image" Target="../media/image3.sv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4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10" Type="http://schemas.openxmlformats.org/officeDocument/2006/relationships/tags" Target="../tags/tag40.xml"/><Relationship Id="rId19" Type="http://schemas.openxmlformats.org/officeDocument/2006/relationships/image" Target="../media/image3.sv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5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image" Target="../media/image6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10" Type="http://schemas.openxmlformats.org/officeDocument/2006/relationships/tags" Target="../tags/tag78.xml"/><Relationship Id="rId19" Type="http://schemas.openxmlformats.org/officeDocument/2006/relationships/image" Target="../media/image5.sv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87.xml"/><Relationship Id="rId21" Type="http://schemas.openxmlformats.org/officeDocument/2006/relationships/image" Target="../media/image8.JP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image" Target="../media/image8.sv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10" Type="http://schemas.openxmlformats.org/officeDocument/2006/relationships/tags" Target="../tags/tag94.xml"/><Relationship Id="rId19" Type="http://schemas.openxmlformats.org/officeDocument/2006/relationships/image" Target="../media/image7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10.JP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hape20"/>
          <p:cNvGrpSpPr/>
          <p:nvPr>
            <p:custDataLst>
              <p:tags r:id="rId1"/>
            </p:custDataLst>
          </p:nvPr>
        </p:nvGrpSpPr>
        <p:grpSpPr>
          <a:xfrm>
            <a:off x="0" y="446"/>
            <a:ext cx="9144002" cy="6887720"/>
            <a:chOff x="-635000" y="-634554"/>
            <a:chExt cx="12192002" cy="6887720"/>
          </a:xfrm>
        </p:grpSpPr>
        <p:sp>
          <p:nvSpPr>
            <p:cNvPr id="31" name="Shape15">
              <a:extLst>
                <a:ext uri="{FF2B5EF4-FFF2-40B4-BE49-F238E27FC236}">
                  <a16:creationId xmlns:a16="http://schemas.microsoft.com/office/drawing/2014/main" id="{9BC55109-2103-BDFB-1158-D1819AA3B18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-635000" y="4491856"/>
              <a:ext cx="8104659" cy="1761308"/>
            </a:xfrm>
            <a:custGeom>
              <a:avLst/>
              <a:gdLst>
                <a:gd name="connsiteX0" fmla="*/ 8105714 w 8105714"/>
                <a:gd name="connsiteY0" fmla="*/ 0 h 1761537"/>
                <a:gd name="connsiteX1" fmla="*/ 8105714 w 8105714"/>
                <a:gd name="connsiteY1" fmla="*/ 1761537 h 1761537"/>
                <a:gd name="connsiteX2" fmla="*/ 0 w 8105714"/>
                <a:gd name="connsiteY2" fmla="*/ 1744108 h 1761537"/>
                <a:gd name="connsiteX3" fmla="*/ 0 w 8105714"/>
                <a:gd name="connsiteY3" fmla="*/ 765448 h 1761537"/>
                <a:gd name="connsiteX4" fmla="*/ 181588 w 8105714"/>
                <a:gd name="connsiteY4" fmla="*/ 839218 h 1761537"/>
                <a:gd name="connsiteX5" fmla="*/ 1317576 w 8105714"/>
                <a:gd name="connsiteY5" fmla="*/ 1194094 h 1761537"/>
                <a:gd name="connsiteX6" fmla="*/ 8105714 w 8105714"/>
                <a:gd name="connsiteY6" fmla="*/ 0 h 176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5713" h="1761537">
                  <a:moveTo>
                    <a:pt x="8105714" y="0"/>
                  </a:moveTo>
                  <a:lnTo>
                    <a:pt x="8105714" y="1761537"/>
                  </a:lnTo>
                  <a:lnTo>
                    <a:pt x="0" y="1744108"/>
                  </a:lnTo>
                  <a:lnTo>
                    <a:pt x="0" y="765448"/>
                  </a:lnTo>
                  <a:lnTo>
                    <a:pt x="181588" y="839218"/>
                  </a:lnTo>
                  <a:cubicBezTo>
                    <a:pt x="555200" y="983892"/>
                    <a:pt x="934351" y="1102388"/>
                    <a:pt x="1317576" y="1194094"/>
                  </a:cubicBezTo>
                  <a:cubicBezTo>
                    <a:pt x="3617343" y="1744656"/>
                    <a:pt x="5986902" y="1327840"/>
                    <a:pt x="8105714" y="0"/>
                  </a:cubicBezTo>
                  <a:close/>
                </a:path>
              </a:pathLst>
            </a:custGeom>
            <a:solidFill>
              <a:srgbClr val="E7E6E6"/>
            </a:solidFill>
            <a:ln w="12700">
              <a:miter lim="400000"/>
            </a:ln>
          </p:spPr>
          <p:txBody>
            <a:bodyPr wrap="square" lIns="25397" tIns="25397" rIns="25397" bIns="25397" anchor="ctr">
              <a:noAutofit/>
            </a:bodyPr>
            <a:lstStyle/>
            <a:p>
              <a:pPr algn="ctr" defTabSz="412709">
                <a:lnSpc>
                  <a:spcPct val="100000"/>
                </a:lnSpc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defRPr>
              </a:pPr>
              <a:endParaRPr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" name="Shape17">
              <a:extLst>
                <a:ext uri="{FF2B5EF4-FFF2-40B4-BE49-F238E27FC236}">
                  <a16:creationId xmlns:a16="http://schemas.microsoft.com/office/drawing/2014/main" id="{8AEBBE02-87CE-9D41-9354-D1F3F7D03D5F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9815533" y="-634554"/>
              <a:ext cx="1741467" cy="1694605"/>
            </a:xfrm>
            <a:custGeom>
              <a:avLst/>
              <a:gdLst>
                <a:gd name="connsiteX0" fmla="*/ 0 w 1741694"/>
                <a:gd name="connsiteY0" fmla="*/ 0 h 1694826"/>
                <a:gd name="connsiteX1" fmla="*/ 1741694 w 1741694"/>
                <a:gd name="connsiteY1" fmla="*/ 0 h 1694826"/>
                <a:gd name="connsiteX2" fmla="*/ 1741694 w 1741694"/>
                <a:gd name="connsiteY2" fmla="*/ 1694826 h 1694826"/>
                <a:gd name="connsiteX3" fmla="*/ 425073 w 1741694"/>
                <a:gd name="connsiteY3" fmla="*/ 1694826 h 1694826"/>
                <a:gd name="connsiteX4" fmla="*/ 0 w 1741694"/>
                <a:gd name="connsiteY4" fmla="*/ 1269753 h 169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693" h="1694826">
                  <a:moveTo>
                    <a:pt x="0" y="0"/>
                  </a:moveTo>
                  <a:lnTo>
                    <a:pt x="1741694" y="0"/>
                  </a:lnTo>
                  <a:lnTo>
                    <a:pt x="1741694" y="1694826"/>
                  </a:lnTo>
                  <a:lnTo>
                    <a:pt x="425073" y="1694826"/>
                  </a:lnTo>
                  <a:cubicBezTo>
                    <a:pt x="190312" y="1694826"/>
                    <a:pt x="0" y="1504514"/>
                    <a:pt x="0" y="126975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09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" name="Shape19">
              <a:extLst>
                <a:ext uri="{FF2B5EF4-FFF2-40B4-BE49-F238E27FC236}">
                  <a16:creationId xmlns:a16="http://schemas.microsoft.com/office/drawing/2014/main" id="{6BB5B29B-4AD9-5B1A-28D4-FE40112250EB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6798694" y="2863940"/>
              <a:ext cx="4758307" cy="3389226"/>
            </a:xfrm>
            <a:custGeom>
              <a:avLst/>
              <a:gdLst>
                <a:gd name="connsiteX0" fmla="*/ 867791 w 4758927"/>
                <a:gd name="connsiteY0" fmla="*/ 0 h 3389667"/>
                <a:gd name="connsiteX1" fmla="*/ 4338850 w 4758927"/>
                <a:gd name="connsiteY1" fmla="*/ 0 h 3389667"/>
                <a:gd name="connsiteX2" fmla="*/ 4676634 w 4758927"/>
                <a:gd name="connsiteY2" fmla="*/ 68196 h 3389667"/>
                <a:gd name="connsiteX3" fmla="*/ 4758927 w 4758927"/>
                <a:gd name="connsiteY3" fmla="*/ 112863 h 3389667"/>
                <a:gd name="connsiteX4" fmla="*/ 4758927 w 4758927"/>
                <a:gd name="connsiteY4" fmla="*/ 3389667 h 3389667"/>
                <a:gd name="connsiteX5" fmla="*/ 0 w 4758927"/>
                <a:gd name="connsiteY5" fmla="*/ 3389667 h 3389667"/>
                <a:gd name="connsiteX6" fmla="*/ 0 w 4758927"/>
                <a:gd name="connsiteY6" fmla="*/ 867791 h 3389667"/>
                <a:gd name="connsiteX7" fmla="*/ 867791 w 4758927"/>
                <a:gd name="connsiteY7" fmla="*/ 0 h 338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8927" h="3389667">
                  <a:moveTo>
                    <a:pt x="867791" y="0"/>
                  </a:moveTo>
                  <a:lnTo>
                    <a:pt x="4338850" y="0"/>
                  </a:lnTo>
                  <a:cubicBezTo>
                    <a:pt x="4458667" y="0"/>
                    <a:pt x="4572812" y="24283"/>
                    <a:pt x="4676634" y="68196"/>
                  </a:cubicBezTo>
                  <a:lnTo>
                    <a:pt x="4758927" y="112863"/>
                  </a:lnTo>
                  <a:lnTo>
                    <a:pt x="4758927" y="3389667"/>
                  </a:lnTo>
                  <a:lnTo>
                    <a:pt x="0" y="3389667"/>
                  </a:lnTo>
                  <a:lnTo>
                    <a:pt x="0" y="867791"/>
                  </a:lnTo>
                  <a:cubicBezTo>
                    <a:pt x="0" y="388523"/>
                    <a:pt x="388523" y="0"/>
                    <a:pt x="867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09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2" name="Shape22"/>
          <p:cNvGrpSpPr/>
          <p:nvPr>
            <p:custDataLst>
              <p:tags r:id="rId2"/>
            </p:custDataLst>
          </p:nvPr>
        </p:nvGrpSpPr>
        <p:grpSpPr>
          <a:xfrm>
            <a:off x="538788" y="510683"/>
            <a:ext cx="548100" cy="730800"/>
            <a:chOff x="-1998" y="2910117"/>
            <a:chExt cx="730800" cy="730800"/>
          </a:xfrm>
        </p:grpSpPr>
        <p:sp>
          <p:nvSpPr>
            <p:cNvPr id="23" name="Shape3">
              <a:extLst>
                <a:ext uri="{FF2B5EF4-FFF2-40B4-BE49-F238E27FC236}">
                  <a16:creationId xmlns:a16="http://schemas.microsoft.com/office/drawing/2014/main" id="{7CCDC705-E561-514D-8D81-C0FB57156042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-1998" y="2910117"/>
              <a:ext cx="730800" cy="730800"/>
            </a:xfrm>
            <a:prstGeom prst="round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50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sym typeface="Comfortaa"/>
              </a:endParaRPr>
            </a:p>
          </p:txBody>
        </p:sp>
        <p:pic>
          <p:nvPicPr>
            <p:cNvPr id="24" name="Shape5"/>
            <p:cNvPicPr/>
            <p:nvPr>
              <p:custDataLst>
                <p:tags r:id="rId11"/>
              </p:custDataLst>
            </p:nvPr>
          </p:nvPicPr>
          <p:blipFill>
            <a:blip r:embed="rId16">
              <a:extLst>
                <a:ext uri="{96DAC541-7B7A-43D3-8B79-37D633B846F1}">
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38401" y="3050517"/>
              <a:ext cx="450000" cy="450000"/>
            </a:xfrm>
            <a:prstGeom prst="rect">
              <a:avLst/>
            </a:prstGeom>
          </p:spPr>
        </p:pic>
      </p:grpSp>
      <p:sp>
        <p:nvSpPr>
          <p:cNvPr id="25" name="Shape7">
            <a:extLst>
              <a:ext uri="{FF2B5EF4-FFF2-40B4-BE49-F238E27FC236}">
                <a16:creationId xmlns:a16="http://schemas.microsoft.com/office/drawing/2014/main" id="{70BA3B72-1F51-FE49-99FC-8EE259687CF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92187" y="628691"/>
            <a:ext cx="4315917" cy="36933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indent="6350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en-US" sz="2400" b="1" dirty="0">
                <a:solidFill>
                  <a:srgbClr val="000000"/>
                </a:solidFill>
                <a:latin typeface="+mn-lt"/>
                <a:sym typeface="Comfortaa"/>
              </a:rPr>
              <a:t>ДНЗ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sym typeface="Comfortaa"/>
              </a:rPr>
              <a:t>«</a:t>
            </a:r>
            <a:r>
              <a:rPr lang="en-US" sz="2400" b="1" dirty="0" err="1">
                <a:solidFill>
                  <a:srgbClr val="000000"/>
                </a:solidFill>
                <a:latin typeface="+mn-lt"/>
                <a:sym typeface="Comfortaa"/>
              </a:rPr>
              <a:t>Ковельський</a:t>
            </a:r>
            <a:r>
              <a:rPr lang="en-US" sz="2400" b="1" dirty="0">
                <a:solidFill>
                  <a:srgbClr val="000000"/>
                </a:solidFill>
                <a:latin typeface="+mn-lt"/>
                <a:sym typeface="Comfortaa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+mn-lt"/>
                <a:sym typeface="Comfortaa"/>
              </a:rPr>
              <a:t>центр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sym typeface="Comfortaa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+mn-lt"/>
                <a:sym typeface="Comfortaa"/>
              </a:rPr>
              <a:t>ПТО»</a:t>
            </a:r>
          </a:p>
        </p:txBody>
      </p:sp>
      <p:grpSp>
        <p:nvGrpSpPr>
          <p:cNvPr id="26" name="Shape23"/>
          <p:cNvGrpSpPr/>
          <p:nvPr>
            <p:custDataLst>
              <p:tags r:id="rId4"/>
            </p:custDataLst>
          </p:nvPr>
        </p:nvGrpSpPr>
        <p:grpSpPr>
          <a:xfrm>
            <a:off x="567125" y="5017100"/>
            <a:ext cx="548100" cy="730800"/>
            <a:chOff x="3434952" y="2910117"/>
            <a:chExt cx="730800" cy="730800"/>
          </a:xfrm>
        </p:grpSpPr>
        <p:sp>
          <p:nvSpPr>
            <p:cNvPr id="27" name="Shape9">
              <a:extLst>
                <a:ext uri="{FF2B5EF4-FFF2-40B4-BE49-F238E27FC236}">
                  <a16:creationId xmlns:a16="http://schemas.microsoft.com/office/drawing/2014/main" id="{7CCDC705-E561-514D-8D81-C0FB57156042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434952" y="2910117"/>
              <a:ext cx="730800" cy="730800"/>
            </a:xfrm>
            <a:prstGeom prst="round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50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sym typeface="Comfortaa"/>
              </a:endParaRPr>
            </a:p>
          </p:txBody>
        </p:sp>
        <p:pic>
          <p:nvPicPr>
            <p:cNvPr id="28" name="Shape11"/>
            <p:cNvPicPr/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96DAC541-7B7A-43D3-8B79-37D633B846F1}">
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575351" y="3050517"/>
              <a:ext cx="450000" cy="450000"/>
            </a:xfrm>
            <a:prstGeom prst="rect">
              <a:avLst/>
            </a:prstGeom>
          </p:spPr>
        </p:pic>
      </p:grpSp>
      <p:sp>
        <p:nvSpPr>
          <p:cNvPr id="20" name="Shape24"/>
          <p:cNvSpPr txBox="1"/>
          <p:nvPr>
            <p:custDataLst>
              <p:tags r:id="rId5"/>
            </p:custDataLst>
          </p:nvPr>
        </p:nvSpPr>
        <p:spPr>
          <a:xfrm>
            <a:off x="1479617" y="5017100"/>
            <a:ext cx="2685415" cy="52354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2438338">
              <a:lnSpc>
                <a:spcPct val="80000"/>
              </a:lnSpc>
              <a:spcBef>
                <a:spcPts val="4500"/>
              </a:spcBef>
              <a:defRPr sz="5000" b="0"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100" b="1" dirty="0" smtClean="0">
                <a:solidFill>
                  <a:srgbClr val="000000"/>
                </a:solidFill>
                <a:latin typeface="+mn-lt"/>
              </a:rPr>
              <a:t>Олена </a:t>
            </a:r>
            <a:r>
              <a:rPr lang="uk-UA" sz="2100" b="1" dirty="0" err="1" smtClean="0">
                <a:solidFill>
                  <a:srgbClr val="000000"/>
                </a:solidFill>
                <a:latin typeface="+mn-lt"/>
              </a:rPr>
              <a:t>Шайнюк</a:t>
            </a:r>
            <a:r>
              <a:rPr lang="uk-UA" sz="2100" dirty="0" smtClean="0">
                <a:solidFill>
                  <a:srgbClr val="000000"/>
                </a:solidFill>
                <a:latin typeface="+mn-lt"/>
              </a:rPr>
              <a:t>,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err="1" smtClean="0">
                <a:solidFill>
                  <a:srgbClr val="000000"/>
                </a:solidFill>
                <a:latin typeface="+mn-lt"/>
              </a:rPr>
              <a:t>практи</a:t>
            </a:r>
            <a:r>
              <a:rPr lang="uk-UA" sz="2100" dirty="0" err="1" smtClean="0">
                <a:solidFill>
                  <a:srgbClr val="000000"/>
                </a:solidFill>
                <a:latin typeface="+mn-lt"/>
              </a:rPr>
              <a:t>чна</a:t>
            </a:r>
            <a:r>
              <a:rPr lang="uk-UA" sz="21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uk-UA" sz="2100" dirty="0" err="1" smtClean="0">
                <a:solidFill>
                  <a:srgbClr val="000000"/>
                </a:solidFill>
                <a:latin typeface="+mn-lt"/>
              </a:rPr>
              <a:t>психологиня</a:t>
            </a:r>
            <a:endParaRPr lang="en-US" sz="2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Shape25"/>
          <p:cNvSpPr txBox="1"/>
          <p:nvPr>
            <p:custDataLst>
              <p:tags r:id="rId6"/>
            </p:custDataLst>
          </p:nvPr>
        </p:nvSpPr>
        <p:spPr>
          <a:xfrm>
            <a:off x="567125" y="2712812"/>
            <a:ext cx="7018716" cy="70173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Проєкт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Ментальне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здоров’я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молоді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: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sym typeface="Comfortaa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психоедукація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та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профілактика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залежностей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»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Shape25"/>
          <p:cNvSpPr txBox="1"/>
          <p:nvPr>
            <p:custDataLst>
              <p:tags r:id="rId7"/>
            </p:custDataLst>
          </p:nvPr>
        </p:nvSpPr>
        <p:spPr>
          <a:xfrm>
            <a:off x="530760" y="1807253"/>
            <a:ext cx="7469161" cy="81868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Профілактика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тютюнопаління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 та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вейпінгу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omfortaa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6" descr="E:\Варто глянути\7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270836" y="4152195"/>
            <a:ext cx="2177600" cy="1855315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735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3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4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5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755389" y="1601025"/>
            <a:ext cx="316298" cy="199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2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8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9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6" name="Shape22"/>
          <p:cNvGrpSpPr/>
          <p:nvPr>
            <p:custDataLst>
              <p:tags r:id="rId2"/>
            </p:custDataLst>
          </p:nvPr>
        </p:nvGrpSpPr>
        <p:grpSpPr>
          <a:xfrm>
            <a:off x="812897" y="5418349"/>
            <a:ext cx="817325" cy="1063569"/>
            <a:chOff x="4887341" y="2219547"/>
            <a:chExt cx="1148906" cy="1148906"/>
          </a:xfrm>
        </p:grpSpPr>
        <p:grpSp>
          <p:nvGrpSpPr>
            <p:cNvPr id="18" name="Shape23"/>
            <p:cNvGrpSpPr/>
            <p:nvPr>
              <p:custDataLst>
                <p:tags r:id="rId4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9" name="Shape24">
                <a:extLst>
                  <a:ext uri="{FF2B5EF4-FFF2-40B4-BE49-F238E27FC236}">
                    <a16:creationId xmlns:a16="http://schemas.microsoft.com/office/drawing/2014/main" id="{740C14FD-ADD0-F549-889D-DB42CC88C3D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9pPr>
              </a:lstStyle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Comfortaa"/>
                </a:endParaRPr>
              </a:p>
            </p:txBody>
          </p:sp>
          <p:pic>
            <p:nvPicPr>
              <p:cNvPr id="21" name="Shape25"/>
              <p:cNvPicPr/>
              <p:nvPr>
                <p:custDataLst>
                  <p:tags r:id="rId6"/>
                </p:custDataLst>
              </p:nvPr>
            </p:nvPicPr>
            <p:blipFill>
              <a:blip r:embed="rId18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1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93624" y="530561"/>
            <a:ext cx="6486883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 відбувається</a:t>
            </a:r>
            <a:endParaRPr lang="uk-UA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5389" y="1601025"/>
            <a:ext cx="316298" cy="199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979974" y="1615808"/>
            <a:ext cx="7771271" cy="3842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«Легенева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хвороба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вейперів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запалення, схоже на хімічний опік усередині легень.</a:t>
            </a:r>
          </a:p>
          <a:p>
            <a:pPr lvl="0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Відомі випадки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раптової смерті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через набряк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легенів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молодих людей.</a:t>
            </a:r>
          </a:p>
          <a:p>
            <a:pPr lvl="0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Нікотин змінює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структуру мозку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впливає на концентрацію, пам’ять, емоції.</a:t>
            </a:r>
          </a:p>
          <a:p>
            <a:pPr lvl="0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Залежність може виникнути вже через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3–5 тижнів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використання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3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4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5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755389" y="1601025"/>
            <a:ext cx="316298" cy="199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79" y="1"/>
            <a:ext cx="9237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6" name="Shape26">
            <a:extLst>
              <a:ext uri="{FF2B5EF4-FFF2-40B4-BE49-F238E27FC236}">
                <a16:creationId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1828" y="472662"/>
            <a:ext cx="826678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Чому </a:t>
            </a:r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 взагалі починаємо</a:t>
            </a:r>
            <a:r>
              <a:rPr lang="uk-UA" b="1" dirty="0"/>
              <a:t>?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979974" y="1615808"/>
            <a:ext cx="7771271" cy="3842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Маркетинг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яскрава реклама, солодкі смаки,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ТікТоки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димними кільцями.</a:t>
            </a:r>
          </a:p>
          <a:p>
            <a:pPr lvl="0"/>
            <a:endPara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Соціальний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тиск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«Всі парять», «Що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 тобою не так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?»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Цікавість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«Я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просто спробую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...»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Проблеми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 емоціями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стрес, тривожність, нудьга.</a:t>
            </a:r>
          </a:p>
          <a:p>
            <a:endParaRPr lang="uk-U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коли залежність формується — це вже не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модно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«прикольно».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щоденна потреба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яку важко зламати.</a:t>
            </a:r>
          </a:p>
        </p:txBody>
      </p:sp>
    </p:spTree>
    <p:extLst>
      <p:ext uri="{BB962C8B-B14F-4D97-AF65-F5344CB8AC3E}">
        <p14:creationId xmlns:p14="http://schemas.microsoft.com/office/powerpoint/2010/main" val="33411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523" y="129490"/>
            <a:ext cx="888136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 </a:t>
            </a:r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важливо знати, щоб не 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потрапити в пастку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6342" y="2919839"/>
            <a:ext cx="1257880" cy="249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638276" y="1615807"/>
            <a:ext cx="8112970" cy="449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Вейп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альтернатива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нова форма тієї ж залежності.</a:t>
            </a:r>
          </a:p>
          <a:p>
            <a:pPr lvl="0"/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Нікотин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наркотик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І дуже підступний.</a:t>
            </a:r>
          </a:p>
          <a:p>
            <a:pPr lvl="0"/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Промисловість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вас заробляє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Більшість брендів – це ті самі тютюнові гіганти.</a:t>
            </a:r>
          </a:p>
          <a:p>
            <a:pPr lvl="0"/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Твоє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здоров’я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тренд, не </a:t>
            </a:r>
            <a:r>
              <a:rPr lang="uk-UA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хайп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не понт. Це твій ресурс, твоя сила.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523" y="421878"/>
            <a:ext cx="888136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що замість </a:t>
            </a:r>
            <a:r>
              <a:rPr lang="uk-UA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вейпу</a:t>
            </a:r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6342" y="2919839"/>
            <a:ext cx="1257880" cy="249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/>
          <p:cNvSpPr/>
          <p:nvPr/>
        </p:nvSpPr>
        <p:spPr>
          <a:xfrm>
            <a:off x="711477" y="1337129"/>
            <a:ext cx="8112970" cy="449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Активація мозку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спорт, музика, творчість, гумор.</a:t>
            </a:r>
          </a:p>
          <a:p>
            <a:pPr lvl="0"/>
            <a:endPara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Дихальні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практики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знімають тривожність.</a:t>
            </a:r>
          </a:p>
          <a:p>
            <a:pPr lvl="0"/>
            <a:endPara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Спілкування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 тими, хто підтримує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не змушує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«вписатися».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Говорити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емоції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нормально. Втікати від них у дим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шкідливо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17511" y="-77498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2573" y="662016"/>
            <a:ext cx="8881361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/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Питання </a:t>
            </a:r>
            <a:r>
              <a:rPr lang="uk-UA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обговорення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755576" y="1988839"/>
            <a:ext cx="5112568" cy="3828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Який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факт тебе здивував найбільше?</a:t>
            </a:r>
          </a:p>
          <a:p>
            <a:pPr lvl="0"/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стикався ти з тиском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«спробувати»?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Як реагував?</a:t>
            </a:r>
          </a:p>
          <a:p>
            <a:pPr lvl="0"/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можна підтримати друга, який хоче кинути?</a:t>
            </a:r>
          </a:p>
          <a:p>
            <a:pPr algn="ctr"/>
            <a:endParaRPr lang="uk-UA" dirty="0"/>
          </a:p>
        </p:txBody>
      </p:sp>
      <p:pic>
        <p:nvPicPr>
          <p:cNvPr id="18" name="Picture 2" descr="E:\Варто глянути\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6050093" y="1569830"/>
            <a:ext cx="3000375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15616" y="375712"/>
            <a:ext cx="7869268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Висновок</a:t>
            </a:r>
            <a:endParaRPr lang="uk-UA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6342" y="2919839"/>
            <a:ext cx="1257880" cy="249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7345316" y="6296398"/>
            <a:ext cx="381026" cy="79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827584" y="1640343"/>
            <a:ext cx="7848872" cy="3272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Курити </a:t>
            </a:r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 парити – не просто рішення на один раз. </a:t>
            </a:r>
            <a:endParaRPr lang="uk-UA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 </a:t>
            </a:r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двері. Важливо знати, куди вони ведуть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Знати – означає бути сильнішим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сильним бути </a:t>
            </a:r>
            <a:r>
              <a:rPr lang="uk-UA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модно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8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0"/>
          <p:cNvGrpSpPr/>
          <p:nvPr>
            <p:custDataLst>
              <p:tags r:id="rId1"/>
            </p:custDataLst>
          </p:nvPr>
        </p:nvGrpSpPr>
        <p:grpSpPr>
          <a:xfrm>
            <a:off x="-1224466" y="-2801982"/>
            <a:ext cx="10669904" cy="10814745"/>
            <a:chOff x="-2267622" y="-3436982"/>
            <a:chExt cx="14226539" cy="10814745"/>
          </a:xfrm>
        </p:grpSpPr>
        <p:grpSp>
          <p:nvGrpSpPr>
            <p:cNvPr id="23" name="Shape1"/>
            <p:cNvGrpSpPr/>
            <p:nvPr>
              <p:custDataLst>
                <p:tags r:id="rId7"/>
              </p:custDataLst>
            </p:nvPr>
          </p:nvGrpSpPr>
          <p:grpSpPr>
            <a:xfrm>
              <a:off x="-1571067" y="-947836"/>
              <a:ext cx="13529984" cy="7326902"/>
              <a:chOff x="-1571067" y="-947836"/>
              <a:chExt cx="13529984" cy="7326902"/>
            </a:xfrm>
          </p:grpSpPr>
          <p:sp>
            <p:nvSpPr>
              <p:cNvPr id="24" name="Shape2">
                <a:extLst>
                  <a:ext uri="{FF2B5EF4-FFF2-40B4-BE49-F238E27FC236}">
                    <a16:creationId xmlns:a16="http://schemas.microsoft.com/office/drawing/2014/main" id="{5CA72267-2FC9-2C43-B104-3FBBDC17B04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-1571067" y="-825593"/>
                <a:ext cx="11396852" cy="7204659"/>
              </a:xfrm>
              <a:prstGeom prst="roundRect">
                <a:avLst/>
              </a:prstGeom>
              <a:noFill/>
              <a:ln w="63500" cap="rnd">
                <a:solidFill>
                  <a:srgbClr val="E7E6E6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5" name="Shape3">
                <a:extLst>
                  <a:ext uri="{FF2B5EF4-FFF2-40B4-BE49-F238E27FC236}">
                    <a16:creationId xmlns:a16="http://schemas.microsoft.com/office/drawing/2014/main" id="{2A33DFD6-0DBC-2F74-C466-087A6A084F1E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-635000" y="-634553"/>
                <a:ext cx="9705257" cy="6857107"/>
              </a:xfrm>
              <a:custGeom>
                <a:avLst/>
                <a:gdLst>
                  <a:gd name="connsiteX0" fmla="*/ 0 w 9706522"/>
                  <a:gd name="connsiteY0" fmla="*/ 0 h 6853608"/>
                  <a:gd name="connsiteX1" fmla="*/ 8564231 w 9706522"/>
                  <a:gd name="connsiteY1" fmla="*/ 0 h 6853608"/>
                  <a:gd name="connsiteX2" fmla="*/ 9706522 w 9706522"/>
                  <a:gd name="connsiteY2" fmla="*/ 1142291 h 6853608"/>
                  <a:gd name="connsiteX3" fmla="*/ 9706522 w 9706522"/>
                  <a:gd name="connsiteY3" fmla="*/ 5711317 h 6853608"/>
                  <a:gd name="connsiteX4" fmla="*/ 8564231 w 9706522"/>
                  <a:gd name="connsiteY4" fmla="*/ 6853608 h 6853608"/>
                  <a:gd name="connsiteX5" fmla="*/ 0 w 9706522"/>
                  <a:gd name="connsiteY5" fmla="*/ 6853608 h 685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06522" h="6853608">
                    <a:moveTo>
                      <a:pt x="0" y="0"/>
                    </a:moveTo>
                    <a:lnTo>
                      <a:pt x="8564231" y="0"/>
                    </a:lnTo>
                    <a:cubicBezTo>
                      <a:pt x="9195101" y="0"/>
                      <a:pt x="9706522" y="511421"/>
                      <a:pt x="9706522" y="1142291"/>
                    </a:cubicBezTo>
                    <a:lnTo>
                      <a:pt x="9706522" y="5711317"/>
                    </a:lnTo>
                    <a:cubicBezTo>
                      <a:pt x="9706522" y="6342187"/>
                      <a:pt x="9195101" y="6853608"/>
                      <a:pt x="8564231" y="6853608"/>
                    </a:cubicBezTo>
                    <a:lnTo>
                      <a:pt x="0" y="6853608"/>
                    </a:lnTo>
                    <a:close/>
                  </a:path>
                </a:pathLst>
              </a:custGeom>
              <a:solidFill>
                <a:srgbClr val="E7E6E6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 dirty="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6" name="Shape4">
                <a:extLst>
                  <a:ext uri="{FF2B5EF4-FFF2-40B4-BE49-F238E27FC236}">
                    <a16:creationId xmlns:a16="http://schemas.microsoft.com/office/drawing/2014/main" id="{E96BAB82-B803-3E46-870E-629F9EBC3A16}"/>
                  </a:ext>
                </a:extLst>
              </p:cNvPr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9609545" y="56239"/>
                <a:ext cx="480494" cy="480494"/>
              </a:xfrm>
              <a:prstGeom prst="roundRect">
                <a:avLst/>
              </a:prstGeom>
              <a:solidFill>
                <a:srgbClr val="E7E6E6"/>
              </a:solidFill>
              <a:ln w="190500" cap="rnd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5">
                <a:extLst>
                  <a:ext uri="{FF2B5EF4-FFF2-40B4-BE49-F238E27FC236}">
                    <a16:creationId xmlns:a16="http://schemas.microsoft.com/office/drawing/2014/main" id="{F6C07A19-97C7-0F42-8DA1-0CDA37F61D97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0708369" y="-947836"/>
                <a:ext cx="1250548" cy="1250548"/>
              </a:xfrm>
              <a:prstGeom prst="roundRect">
                <a:avLst/>
              </a:prstGeom>
              <a:noFill/>
              <a:ln w="88900" cap="rnd">
                <a:solidFill>
                  <a:srgbClr val="E7E6E6"/>
                </a:solidFill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sp>
          <p:nvSpPr>
            <p:cNvPr id="28" name="Shape6">
              <a:extLst>
                <a:ext uri="{FF2B5EF4-FFF2-40B4-BE49-F238E27FC236}">
                  <a16:creationId xmlns:a16="http://schemas.microsoft.com/office/drawing/2014/main" id="{41012320-5348-2B40-9263-249350ACE0C0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-1671989" y="4802936"/>
              <a:ext cx="2574827" cy="2574827"/>
            </a:xfrm>
            <a:prstGeom prst="roundRect">
              <a:avLst/>
            </a:prstGeom>
            <a:noFill/>
            <a:ln w="53975" cap="rnd">
              <a:solidFill>
                <a:srgbClr val="000000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/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" name="Shape7">
              <a:extLst>
                <a:ext uri="{FF2B5EF4-FFF2-40B4-BE49-F238E27FC236}">
                  <a16:creationId xmlns:a16="http://schemas.microsoft.com/office/drawing/2014/main" id="{10179DBB-4A24-D840-A0FE-0432BBC34E14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-1506300" y="4997077"/>
              <a:ext cx="2243448" cy="2243448"/>
            </a:xfrm>
            <a:prstGeom prst="roundRect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/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30" name="Shape8"/>
            <p:cNvGrpSpPr/>
            <p:nvPr>
              <p:custDataLst>
                <p:tags r:id="rId10"/>
              </p:custDataLst>
            </p:nvPr>
          </p:nvGrpSpPr>
          <p:grpSpPr>
            <a:xfrm>
              <a:off x="-2267622" y="-3436982"/>
              <a:ext cx="11395949" cy="9299076"/>
              <a:chOff x="-2267622" y="-3436982"/>
              <a:chExt cx="11395949" cy="9299076"/>
            </a:xfrm>
          </p:grpSpPr>
          <p:sp>
            <p:nvSpPr>
              <p:cNvPr id="31" name="Shape9">
                <a:extLst>
                  <a:ext uri="{FF2B5EF4-FFF2-40B4-BE49-F238E27FC236}">
                    <a16:creationId xmlns:a16="http://schemas.microsoft.com/office/drawing/2014/main" id="{E6E69D6B-A694-504E-B46D-85A1318C1C21}"/>
                  </a:ext>
                </a:extLst>
              </p:cNvPr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-2267622" y="-3436982"/>
                <a:ext cx="4357735" cy="4357735"/>
              </a:xfrm>
              <a:prstGeom prst="roundRect">
                <a:avLst/>
              </a:prstGeom>
              <a:noFill/>
              <a:ln w="88900" cap="flat">
                <a:solidFill>
                  <a:srgbClr val="000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0">
                <a:extLst>
                  <a:ext uri="{FF2B5EF4-FFF2-40B4-BE49-F238E27FC236}">
                    <a16:creationId xmlns:a16="http://schemas.microsoft.com/office/drawing/2014/main" id="{B30750FC-417E-694E-8FDE-4792FE0BC2DD}"/>
                  </a:ext>
                </a:extLst>
              </p:cNvPr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8346690" y="5080457"/>
                <a:ext cx="781637" cy="781637"/>
              </a:xfrm>
              <a:prstGeom prst="roundRect">
                <a:avLst/>
              </a:prstGeom>
              <a:solidFill>
                <a:srgbClr val="000000"/>
              </a:solidFill>
              <a:ln w="190500" cap="rnd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2" name="Shape11"/>
          <p:cNvGrpSpPr/>
          <p:nvPr>
            <p:custDataLst>
              <p:tags r:id="rId2"/>
            </p:custDataLst>
          </p:nvPr>
        </p:nvGrpSpPr>
        <p:grpSpPr>
          <a:xfrm>
            <a:off x="-43553" y="5788283"/>
            <a:ext cx="944877" cy="1260311"/>
            <a:chOff x="4605832" y="1864207"/>
            <a:chExt cx="1259836" cy="1260311"/>
          </a:xfrm>
        </p:grpSpPr>
        <p:grpSp>
          <p:nvGrpSpPr>
            <p:cNvPr id="14" name="Shape12"/>
            <p:cNvGrpSpPr/>
            <p:nvPr>
              <p:custDataLst>
                <p:tags r:id="rId4"/>
              </p:custDataLst>
            </p:nvPr>
          </p:nvGrpSpPr>
          <p:grpSpPr>
            <a:xfrm>
              <a:off x="4605832" y="1864445"/>
              <a:ext cx="1259836" cy="1259836"/>
              <a:chOff x="2812859" y="787263"/>
              <a:chExt cx="1259836" cy="1259836"/>
            </a:xfrm>
          </p:grpSpPr>
          <p:sp>
            <p:nvSpPr>
              <p:cNvPr id="15" name="Shape13">
                <a:extLst>
                  <a:ext uri="{FF2B5EF4-FFF2-40B4-BE49-F238E27FC236}">
                    <a16:creationId xmlns:a16="http://schemas.microsoft.com/office/drawing/2014/main" id="{EF1E5D00-3920-6146-A479-ADD876D9A2D6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812859" y="787263"/>
                <a:ext cx="1259836" cy="1259836"/>
              </a:xfrm>
              <a:prstGeom prst="round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pic>
            <p:nvPicPr>
              <p:cNvPr id="17" name="Shape14"/>
              <p:cNvPicPr/>
              <p:nvPr>
                <p:custDataLst>
                  <p:tags r:id="rId6"/>
                </p:custDataLst>
              </p:nvPr>
            </p:nvPicPr>
            <p:blipFill>
              <a:blip r:embed="rId18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127818" y="1102222"/>
                <a:ext cx="629918" cy="629918"/>
              </a:xfrm>
              <a:prstGeom prst="rect">
                <a:avLst/>
              </a:prstGeom>
            </p:spPr>
          </p:pic>
        </p:grpSp>
      </p:grpSp>
      <p:sp>
        <p:nvSpPr>
          <p:cNvPr id="18" name="Shape15">
            <a:extLst>
              <a:ext uri="{FF2B5EF4-FFF2-40B4-BE49-F238E27FC236}">
                <a16:creationId xmlns:a16="http://schemas.microsoft.com/office/drawing/2014/main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9186" y="273565"/>
            <a:ext cx="840169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12696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rgbClr val="000000"/>
                </a:solidFill>
                <a:ea typeface="Comfortaa"/>
                <a:cs typeface="Comfortaa"/>
                <a:sym typeface="Comfortaa"/>
              </a:rPr>
              <a:t>П</a:t>
            </a:r>
            <a:r>
              <a:rPr lang="uk-UA" sz="4000" b="1" dirty="0" smtClean="0">
                <a:sym typeface="Comfortaa"/>
              </a:rPr>
              <a:t>ал</a:t>
            </a:r>
            <a:r>
              <a:rPr lang="uk-UA" sz="4000" b="1" dirty="0" smtClean="0"/>
              <a:t>іння</a:t>
            </a:r>
            <a:r>
              <a:rPr lang="uk-UA" sz="4000" b="1" dirty="0"/>
              <a:t>: що відбувається в організмі</a:t>
            </a:r>
            <a:endParaRPr lang="en-US" sz="4000" b="1" dirty="0">
              <a:solidFill>
                <a:srgbClr val="000000"/>
              </a:solidFill>
              <a:ea typeface="Comfortaa"/>
              <a:cs typeface="Comfortaa"/>
              <a:sym typeface="Comfortaa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659186" y="1340768"/>
            <a:ext cx="7513215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tx1"/>
                </a:solidFill>
              </a:rPr>
              <a:t>Що є в одній цигарці:</a:t>
            </a:r>
            <a:endParaRPr lang="uk-UA" sz="3200" dirty="0">
              <a:solidFill>
                <a:schemeClr val="tx1"/>
              </a:solidFill>
            </a:endParaRPr>
          </a:p>
          <a:p>
            <a:pPr lvl="0"/>
            <a:r>
              <a:rPr lang="uk-UA" sz="2800" dirty="0">
                <a:solidFill>
                  <a:schemeClr val="tx1"/>
                </a:solidFill>
              </a:rPr>
              <a:t>Нікотин – викликає залежність, впливає на мозок.</a:t>
            </a:r>
          </a:p>
          <a:p>
            <a:pPr lvl="0"/>
            <a:r>
              <a:rPr lang="uk-UA" sz="2800" dirty="0">
                <a:solidFill>
                  <a:schemeClr val="tx1"/>
                </a:solidFill>
              </a:rPr>
              <a:t>Смоли – осідають у легенях, спричиняють рак.</a:t>
            </a:r>
          </a:p>
          <a:p>
            <a:pPr lvl="0"/>
            <a:r>
              <a:rPr lang="uk-UA" sz="2800" dirty="0">
                <a:solidFill>
                  <a:schemeClr val="tx1"/>
                </a:solidFill>
              </a:rPr>
              <a:t>Окис вуглецю – блокує кисень у крові.</a:t>
            </a:r>
          </a:p>
          <a:p>
            <a:pPr lvl="0"/>
            <a:r>
              <a:rPr lang="uk-UA" sz="2800" dirty="0">
                <a:solidFill>
                  <a:schemeClr val="tx1"/>
                </a:solidFill>
              </a:rPr>
              <a:t>Понад </a:t>
            </a:r>
            <a:r>
              <a:rPr lang="uk-UA" sz="2800" b="1" dirty="0">
                <a:solidFill>
                  <a:schemeClr val="tx1"/>
                </a:solidFill>
              </a:rPr>
              <a:t>7 000 хімічних речовин</a:t>
            </a:r>
            <a:r>
              <a:rPr lang="uk-UA" sz="2800" dirty="0">
                <a:solidFill>
                  <a:schemeClr val="tx1"/>
                </a:solidFill>
              </a:rPr>
              <a:t>, з них понад 70 – </a:t>
            </a:r>
            <a:r>
              <a:rPr lang="uk-UA" sz="2800" b="1" dirty="0">
                <a:solidFill>
                  <a:schemeClr val="tx1"/>
                </a:solidFill>
              </a:rPr>
              <a:t>канцерогени</a:t>
            </a:r>
            <a:r>
              <a:rPr lang="uk-UA" sz="2800" dirty="0">
                <a:solidFill>
                  <a:schemeClr val="tx1"/>
                </a:solidFill>
              </a:rPr>
              <a:t> (речовини, що викликають рак</a:t>
            </a:r>
            <a:r>
              <a:rPr lang="uk-UA" sz="2800" dirty="0" smtClean="0">
                <a:solidFill>
                  <a:schemeClr val="tx1"/>
                </a:solidFill>
              </a:rPr>
              <a:t>)</a:t>
            </a:r>
            <a:endParaRPr lang="uk-UA" sz="2800" dirty="0">
              <a:solidFill>
                <a:schemeClr val="tx1"/>
              </a:solidFill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85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0"/>
          <p:cNvGrpSpPr/>
          <p:nvPr>
            <p:custDataLst>
              <p:tags r:id="rId1"/>
            </p:custDataLst>
          </p:nvPr>
        </p:nvGrpSpPr>
        <p:grpSpPr>
          <a:xfrm>
            <a:off x="-1224466" y="-2801982"/>
            <a:ext cx="10669904" cy="10814745"/>
            <a:chOff x="-2267622" y="-3436982"/>
            <a:chExt cx="14226539" cy="10814745"/>
          </a:xfrm>
        </p:grpSpPr>
        <p:grpSp>
          <p:nvGrpSpPr>
            <p:cNvPr id="23" name="Shape1"/>
            <p:cNvGrpSpPr/>
            <p:nvPr>
              <p:custDataLst>
                <p:tags r:id="rId7"/>
              </p:custDataLst>
            </p:nvPr>
          </p:nvGrpSpPr>
          <p:grpSpPr>
            <a:xfrm>
              <a:off x="-1571067" y="-947836"/>
              <a:ext cx="13529984" cy="7326902"/>
              <a:chOff x="-1571067" y="-947836"/>
              <a:chExt cx="13529984" cy="7326902"/>
            </a:xfrm>
          </p:grpSpPr>
          <p:sp>
            <p:nvSpPr>
              <p:cNvPr id="24" name="Shape2">
                <a:extLst>
                  <a:ext uri="{FF2B5EF4-FFF2-40B4-BE49-F238E27FC236}">
                    <a16:creationId xmlns:a16="http://schemas.microsoft.com/office/drawing/2014/main" id="{5CA72267-2FC9-2C43-B104-3FBBDC17B04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-1571067" y="-825593"/>
                <a:ext cx="11396852" cy="7204659"/>
              </a:xfrm>
              <a:prstGeom prst="roundRect">
                <a:avLst/>
              </a:prstGeom>
              <a:noFill/>
              <a:ln w="63500" cap="rnd">
                <a:solidFill>
                  <a:srgbClr val="E7E6E6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5" name="Shape3">
                <a:extLst>
                  <a:ext uri="{FF2B5EF4-FFF2-40B4-BE49-F238E27FC236}">
                    <a16:creationId xmlns:a16="http://schemas.microsoft.com/office/drawing/2014/main" id="{2A33DFD6-0DBC-2F74-C466-087A6A084F1E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-635000" y="-634553"/>
                <a:ext cx="9705257" cy="6857107"/>
              </a:xfrm>
              <a:custGeom>
                <a:avLst/>
                <a:gdLst>
                  <a:gd name="connsiteX0" fmla="*/ 0 w 9706522"/>
                  <a:gd name="connsiteY0" fmla="*/ 0 h 6853608"/>
                  <a:gd name="connsiteX1" fmla="*/ 8564231 w 9706522"/>
                  <a:gd name="connsiteY1" fmla="*/ 0 h 6853608"/>
                  <a:gd name="connsiteX2" fmla="*/ 9706522 w 9706522"/>
                  <a:gd name="connsiteY2" fmla="*/ 1142291 h 6853608"/>
                  <a:gd name="connsiteX3" fmla="*/ 9706522 w 9706522"/>
                  <a:gd name="connsiteY3" fmla="*/ 5711317 h 6853608"/>
                  <a:gd name="connsiteX4" fmla="*/ 8564231 w 9706522"/>
                  <a:gd name="connsiteY4" fmla="*/ 6853608 h 6853608"/>
                  <a:gd name="connsiteX5" fmla="*/ 0 w 9706522"/>
                  <a:gd name="connsiteY5" fmla="*/ 6853608 h 685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06522" h="6853608">
                    <a:moveTo>
                      <a:pt x="0" y="0"/>
                    </a:moveTo>
                    <a:lnTo>
                      <a:pt x="8564231" y="0"/>
                    </a:lnTo>
                    <a:cubicBezTo>
                      <a:pt x="9195101" y="0"/>
                      <a:pt x="9706522" y="511421"/>
                      <a:pt x="9706522" y="1142291"/>
                    </a:cubicBezTo>
                    <a:lnTo>
                      <a:pt x="9706522" y="5711317"/>
                    </a:lnTo>
                    <a:cubicBezTo>
                      <a:pt x="9706522" y="6342187"/>
                      <a:pt x="9195101" y="6853608"/>
                      <a:pt x="8564231" y="6853608"/>
                    </a:cubicBezTo>
                    <a:lnTo>
                      <a:pt x="0" y="6853608"/>
                    </a:lnTo>
                    <a:close/>
                  </a:path>
                </a:pathLst>
              </a:custGeom>
              <a:solidFill>
                <a:srgbClr val="E7E6E6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 dirty="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6" name="Shape4">
                <a:extLst>
                  <a:ext uri="{FF2B5EF4-FFF2-40B4-BE49-F238E27FC236}">
                    <a16:creationId xmlns:a16="http://schemas.microsoft.com/office/drawing/2014/main" id="{E96BAB82-B803-3E46-870E-629F9EBC3A16}"/>
                  </a:ext>
                </a:extLst>
              </p:cNvPr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9609545" y="56239"/>
                <a:ext cx="480494" cy="480494"/>
              </a:xfrm>
              <a:prstGeom prst="roundRect">
                <a:avLst/>
              </a:prstGeom>
              <a:solidFill>
                <a:srgbClr val="E7E6E6"/>
              </a:solidFill>
              <a:ln w="190500" cap="rnd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5">
                <a:extLst>
                  <a:ext uri="{FF2B5EF4-FFF2-40B4-BE49-F238E27FC236}">
                    <a16:creationId xmlns:a16="http://schemas.microsoft.com/office/drawing/2014/main" id="{F6C07A19-97C7-0F42-8DA1-0CDA37F61D97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0708369" y="-947836"/>
                <a:ext cx="1250548" cy="1250548"/>
              </a:xfrm>
              <a:prstGeom prst="roundRect">
                <a:avLst/>
              </a:prstGeom>
              <a:noFill/>
              <a:ln w="88900" cap="rnd">
                <a:solidFill>
                  <a:srgbClr val="E7E6E6"/>
                </a:solidFill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sp>
          <p:nvSpPr>
            <p:cNvPr id="28" name="Shape6">
              <a:extLst>
                <a:ext uri="{FF2B5EF4-FFF2-40B4-BE49-F238E27FC236}">
                  <a16:creationId xmlns:a16="http://schemas.microsoft.com/office/drawing/2014/main" id="{41012320-5348-2B40-9263-249350ACE0C0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-1671989" y="4802936"/>
              <a:ext cx="2574827" cy="2574827"/>
            </a:xfrm>
            <a:prstGeom prst="roundRect">
              <a:avLst/>
            </a:prstGeom>
            <a:noFill/>
            <a:ln w="53975" cap="rnd">
              <a:solidFill>
                <a:srgbClr val="000000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/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" name="Shape7">
              <a:extLst>
                <a:ext uri="{FF2B5EF4-FFF2-40B4-BE49-F238E27FC236}">
                  <a16:creationId xmlns:a16="http://schemas.microsoft.com/office/drawing/2014/main" id="{10179DBB-4A24-D840-A0FE-0432BBC34E14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-1506300" y="4997077"/>
              <a:ext cx="2243448" cy="2243448"/>
            </a:xfrm>
            <a:prstGeom prst="roundRect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/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30" name="Shape8"/>
            <p:cNvGrpSpPr/>
            <p:nvPr>
              <p:custDataLst>
                <p:tags r:id="rId10"/>
              </p:custDataLst>
            </p:nvPr>
          </p:nvGrpSpPr>
          <p:grpSpPr>
            <a:xfrm>
              <a:off x="-2267622" y="-3436982"/>
              <a:ext cx="11395949" cy="9299076"/>
              <a:chOff x="-2267622" y="-3436982"/>
              <a:chExt cx="11395949" cy="9299076"/>
            </a:xfrm>
          </p:grpSpPr>
          <p:sp>
            <p:nvSpPr>
              <p:cNvPr id="31" name="Shape9">
                <a:extLst>
                  <a:ext uri="{FF2B5EF4-FFF2-40B4-BE49-F238E27FC236}">
                    <a16:creationId xmlns:a16="http://schemas.microsoft.com/office/drawing/2014/main" id="{E6E69D6B-A694-504E-B46D-85A1318C1C21}"/>
                  </a:ext>
                </a:extLst>
              </p:cNvPr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-2267622" y="-3436982"/>
                <a:ext cx="4357735" cy="4357735"/>
              </a:xfrm>
              <a:prstGeom prst="roundRect">
                <a:avLst/>
              </a:prstGeom>
              <a:noFill/>
              <a:ln w="88900" cap="flat">
                <a:solidFill>
                  <a:srgbClr val="000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0">
                <a:extLst>
                  <a:ext uri="{FF2B5EF4-FFF2-40B4-BE49-F238E27FC236}">
                    <a16:creationId xmlns:a16="http://schemas.microsoft.com/office/drawing/2014/main" id="{B30750FC-417E-694E-8FDE-4792FE0BC2DD}"/>
                  </a:ext>
                </a:extLst>
              </p:cNvPr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8346690" y="5080457"/>
                <a:ext cx="781637" cy="781637"/>
              </a:xfrm>
              <a:prstGeom prst="roundRect">
                <a:avLst/>
              </a:prstGeom>
              <a:solidFill>
                <a:srgbClr val="000000"/>
              </a:solidFill>
              <a:ln w="190500" cap="rnd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2" name="Shape11"/>
          <p:cNvGrpSpPr/>
          <p:nvPr>
            <p:custDataLst>
              <p:tags r:id="rId2"/>
            </p:custDataLst>
          </p:nvPr>
        </p:nvGrpSpPr>
        <p:grpSpPr>
          <a:xfrm>
            <a:off x="-43553" y="5788283"/>
            <a:ext cx="944877" cy="1260311"/>
            <a:chOff x="4605832" y="1864207"/>
            <a:chExt cx="1259836" cy="1260311"/>
          </a:xfrm>
        </p:grpSpPr>
        <p:grpSp>
          <p:nvGrpSpPr>
            <p:cNvPr id="14" name="Shape12"/>
            <p:cNvGrpSpPr/>
            <p:nvPr>
              <p:custDataLst>
                <p:tags r:id="rId4"/>
              </p:custDataLst>
            </p:nvPr>
          </p:nvGrpSpPr>
          <p:grpSpPr>
            <a:xfrm>
              <a:off x="4605832" y="1864445"/>
              <a:ext cx="1259836" cy="1259836"/>
              <a:chOff x="2812859" y="787263"/>
              <a:chExt cx="1259836" cy="1259836"/>
            </a:xfrm>
          </p:grpSpPr>
          <p:sp>
            <p:nvSpPr>
              <p:cNvPr id="15" name="Shape13">
                <a:extLst>
                  <a:ext uri="{FF2B5EF4-FFF2-40B4-BE49-F238E27FC236}">
                    <a16:creationId xmlns:a16="http://schemas.microsoft.com/office/drawing/2014/main" id="{EF1E5D00-3920-6146-A479-ADD876D9A2D6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812859" y="787263"/>
                <a:ext cx="1259836" cy="1259836"/>
              </a:xfrm>
              <a:prstGeom prst="round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pic>
            <p:nvPicPr>
              <p:cNvPr id="17" name="Shape14"/>
              <p:cNvPicPr/>
              <p:nvPr>
                <p:custDataLst>
                  <p:tags r:id="rId6"/>
                </p:custDataLst>
              </p:nvPr>
            </p:nvPicPr>
            <p:blipFill>
              <a:blip r:embed="rId18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127818" y="1102222"/>
                <a:ext cx="629918" cy="629918"/>
              </a:xfrm>
              <a:prstGeom prst="rect">
                <a:avLst/>
              </a:prstGeom>
            </p:spPr>
          </p:pic>
        </p:grpSp>
      </p:grpSp>
      <p:sp>
        <p:nvSpPr>
          <p:cNvPr id="18" name="Shape15">
            <a:extLst>
              <a:ext uri="{FF2B5EF4-FFF2-40B4-BE49-F238E27FC236}">
                <a16:creationId xmlns:a16="http://schemas.microsoft.com/office/drawing/2014/main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33559" y="559898"/>
            <a:ext cx="840169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12696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rgbClr val="000000"/>
                </a:solidFill>
                <a:ea typeface="Comfortaa"/>
                <a:cs typeface="Comfortaa"/>
                <a:sym typeface="Comfortaa"/>
              </a:rPr>
              <a:t>П</a:t>
            </a:r>
            <a:r>
              <a:rPr lang="uk-UA" sz="4000" b="1" dirty="0" smtClean="0">
                <a:sym typeface="Comfortaa"/>
              </a:rPr>
              <a:t>ал</a:t>
            </a:r>
            <a:r>
              <a:rPr lang="uk-UA" sz="4000" b="1" dirty="0" smtClean="0"/>
              <a:t>іння: </a:t>
            </a:r>
            <a:r>
              <a:rPr lang="uk-UA" sz="4000" b="1" dirty="0"/>
              <a:t>щ</a:t>
            </a:r>
            <a:r>
              <a:rPr lang="uk-UA" sz="4000" b="1" dirty="0" smtClean="0"/>
              <a:t>о </a:t>
            </a:r>
            <a:r>
              <a:rPr lang="uk-UA" sz="4000" b="1" dirty="0"/>
              <a:t>відчуває організм</a:t>
            </a:r>
            <a:endParaRPr lang="en-US" sz="4000" b="1" dirty="0">
              <a:solidFill>
                <a:srgbClr val="000000"/>
              </a:solidFill>
              <a:ea typeface="Comfortaa"/>
              <a:cs typeface="Comfortaa"/>
              <a:sym typeface="Comfortaa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659186" y="1340768"/>
            <a:ext cx="7513215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Після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цигарки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звужуються судини, частішає пульс, зменшується кількість кисню.</a:t>
            </a:r>
          </a:p>
          <a:p>
            <a:pPr lvl="0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2–3 тижні: погіршується витривалість, з’являється кашель, запах з рота.</a:t>
            </a:r>
          </a:p>
          <a:p>
            <a:pPr lvl="0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роки – хронічні хвороби легень, серця, зростає ризик інфаркту, інсульту та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онкології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06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12545" y="-675456"/>
            <a:ext cx="9935031" cy="8044186"/>
            <a:chOff x="-914186" y="-1346857"/>
            <a:chExt cx="13246708" cy="8044186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-225670" y="-636139"/>
              <a:ext cx="10050746" cy="5580051"/>
              <a:chOff x="-225670" y="-636139"/>
              <a:chExt cx="10050746" cy="5580051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-225670" y="-636139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8" cy="6555908"/>
              <a:chOff x="-914186" y="-1346857"/>
              <a:chExt cx="13246708" cy="6555908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878" y="669047"/>
            <a:ext cx="8691634" cy="643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Статистика тютюнопаління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739144" y="1552451"/>
            <a:ext cx="8009319" cy="5044901"/>
          </a:xfrm>
          <a:prstGeom prst="rect">
            <a:avLst/>
          </a:prstGeom>
          <a:blipFill>
            <a:blip r:embed="rId12">
              <a:biLevel thresh="25000"/>
            </a:blip>
            <a:tile tx="0" ty="0" sx="46000" sy="64000" flip="none" algn="tl"/>
          </a:blipFill>
          <a:ln w="76200" cap="rnd" cmpd="thinThick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800" dirty="0"/>
              <a:t>• В </a:t>
            </a:r>
            <a:r>
              <a:rPr lang="ru-RU" sz="2800" dirty="0" err="1"/>
              <a:t>Україні</a:t>
            </a:r>
            <a:r>
              <a:rPr lang="ru-RU" sz="2800" dirty="0"/>
              <a:t> </a:t>
            </a:r>
            <a:r>
              <a:rPr lang="ru-RU" sz="2800" dirty="0" err="1"/>
              <a:t>щоденно</a:t>
            </a:r>
            <a:r>
              <a:rPr lang="ru-RU" sz="2800" dirty="0"/>
              <a:t> палить 45% </a:t>
            </a:r>
            <a:r>
              <a:rPr lang="ru-RU" sz="2800" dirty="0" err="1"/>
              <a:t>дорослих</a:t>
            </a:r>
            <a:r>
              <a:rPr lang="ru-RU" sz="2800" dirty="0"/>
              <a:t> </a:t>
            </a:r>
            <a:r>
              <a:rPr lang="ru-RU" sz="2800" dirty="0" err="1"/>
              <a:t>чоловіків</a:t>
            </a:r>
            <a:r>
              <a:rPr lang="ru-RU" sz="2800" dirty="0"/>
              <a:t> і 9% </a:t>
            </a:r>
            <a:r>
              <a:rPr lang="ru-RU" sz="2800" dirty="0" err="1"/>
              <a:t>дорослих</a:t>
            </a:r>
            <a:r>
              <a:rPr lang="ru-RU" sz="2800" dirty="0"/>
              <a:t> </a:t>
            </a:r>
            <a:r>
              <a:rPr lang="ru-RU" sz="2800" dirty="0" err="1"/>
              <a:t>жінок</a:t>
            </a:r>
            <a:r>
              <a:rPr lang="ru-RU" sz="2800" dirty="0"/>
              <a:t>,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молоді</a:t>
            </a:r>
            <a:r>
              <a:rPr lang="ru-RU" sz="2800" dirty="0"/>
              <a:t> палить 45% </a:t>
            </a:r>
            <a:r>
              <a:rPr lang="ru-RU" sz="2800" dirty="0" err="1"/>
              <a:t>юнаків</a:t>
            </a:r>
            <a:r>
              <a:rPr lang="ru-RU" sz="2800" dirty="0"/>
              <a:t> і 35% </a:t>
            </a:r>
            <a:r>
              <a:rPr lang="ru-RU" sz="2800" dirty="0" err="1"/>
              <a:t>дівчат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• </a:t>
            </a:r>
            <a:r>
              <a:rPr lang="ru-RU" sz="2800" dirty="0" err="1"/>
              <a:t>Всього</a:t>
            </a:r>
            <a:r>
              <a:rPr lang="ru-RU" sz="2800" dirty="0"/>
              <a:t> в </a:t>
            </a:r>
            <a:r>
              <a:rPr lang="ru-RU" sz="2800" dirty="0" err="1"/>
              <a:t>країні</a:t>
            </a:r>
            <a:r>
              <a:rPr lang="ru-RU" sz="2800" dirty="0"/>
              <a:t> </a:t>
            </a:r>
            <a:r>
              <a:rPr lang="ru-RU" sz="2800" dirty="0" err="1"/>
              <a:t>нараховується</a:t>
            </a:r>
            <a:r>
              <a:rPr lang="ru-RU" sz="2800" dirty="0"/>
              <a:t> </a:t>
            </a:r>
            <a:r>
              <a:rPr lang="ru-RU" sz="2800" dirty="0" err="1"/>
              <a:t>близько</a:t>
            </a:r>
            <a:r>
              <a:rPr lang="ru-RU" sz="2800" dirty="0"/>
              <a:t> 9 </a:t>
            </a:r>
            <a:r>
              <a:rPr lang="ru-RU" sz="2800" dirty="0" err="1"/>
              <a:t>мільйонів</a:t>
            </a:r>
            <a:r>
              <a:rPr lang="ru-RU" sz="2800" dirty="0"/>
              <a:t> </a:t>
            </a:r>
            <a:r>
              <a:rPr lang="ru-RU" sz="2800" dirty="0" err="1"/>
              <a:t>активних</a:t>
            </a:r>
            <a:r>
              <a:rPr lang="ru-RU" sz="2800" dirty="0"/>
              <a:t> </a:t>
            </a:r>
            <a:r>
              <a:rPr lang="ru-RU" sz="2800" dirty="0" err="1"/>
              <a:t>курців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складають</a:t>
            </a:r>
            <a:r>
              <a:rPr lang="ru-RU" sz="2800" dirty="0"/>
              <a:t> </a:t>
            </a:r>
            <a:r>
              <a:rPr lang="ru-RU" sz="2800" dirty="0" err="1"/>
              <a:t>третину</a:t>
            </a:r>
            <a:r>
              <a:rPr lang="ru-RU" sz="2800" dirty="0"/>
              <a:t> </a:t>
            </a:r>
            <a:r>
              <a:rPr lang="ru-RU" sz="2800" dirty="0" err="1"/>
              <a:t>всього</a:t>
            </a:r>
            <a:r>
              <a:rPr lang="ru-RU" sz="2800" dirty="0"/>
              <a:t> </a:t>
            </a:r>
            <a:r>
              <a:rPr lang="ru-RU" sz="2800" dirty="0" err="1"/>
              <a:t>працездатного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• </a:t>
            </a:r>
            <a:r>
              <a:rPr lang="ru-RU" sz="2800" dirty="0" err="1"/>
              <a:t>Україна</a:t>
            </a:r>
            <a:r>
              <a:rPr lang="ru-RU" sz="2800" dirty="0"/>
              <a:t> </a:t>
            </a:r>
            <a:r>
              <a:rPr lang="ru-RU" sz="2800" dirty="0" err="1"/>
              <a:t>займає</a:t>
            </a:r>
            <a:r>
              <a:rPr lang="ru-RU" sz="2800" dirty="0"/>
              <a:t> 17 </a:t>
            </a:r>
            <a:r>
              <a:rPr lang="ru-RU" sz="2800" dirty="0" err="1"/>
              <a:t>місце</a:t>
            </a:r>
            <a:r>
              <a:rPr lang="ru-RU" sz="2800" dirty="0"/>
              <a:t> в списку </a:t>
            </a:r>
            <a:r>
              <a:rPr lang="ru-RU" sz="2800" dirty="0" err="1"/>
              <a:t>країн-лідерів</a:t>
            </a:r>
            <a:r>
              <a:rPr lang="ru-RU" sz="2800" dirty="0"/>
              <a:t> за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курців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• </a:t>
            </a:r>
            <a:r>
              <a:rPr lang="ru-RU" sz="2800" dirty="0" err="1"/>
              <a:t>Щорічно</a:t>
            </a:r>
            <a:r>
              <a:rPr lang="ru-RU" sz="2800" dirty="0"/>
              <a:t> до числа </a:t>
            </a:r>
            <a:r>
              <a:rPr lang="ru-RU" sz="2800" dirty="0" err="1"/>
              <a:t>курців</a:t>
            </a:r>
            <a:r>
              <a:rPr lang="ru-RU" sz="2800" dirty="0"/>
              <a:t> </a:t>
            </a:r>
            <a:r>
              <a:rPr lang="ru-RU" sz="2800" dirty="0" err="1"/>
              <a:t>долучаються</a:t>
            </a:r>
            <a:r>
              <a:rPr lang="ru-RU" sz="2800" dirty="0"/>
              <a:t> не </a:t>
            </a:r>
            <a:r>
              <a:rPr lang="ru-RU" sz="2800" dirty="0" err="1"/>
              <a:t>менш</a:t>
            </a:r>
            <a:r>
              <a:rPr lang="ru-RU" sz="2800" dirty="0"/>
              <a:t> </a:t>
            </a:r>
            <a:r>
              <a:rPr lang="ru-RU" sz="2800" dirty="0" err="1"/>
              <a:t>ніж</a:t>
            </a:r>
            <a:r>
              <a:rPr lang="ru-RU" sz="2800" dirty="0"/>
              <a:t> 100 000 </a:t>
            </a:r>
            <a:r>
              <a:rPr lang="ru-RU" sz="2800" dirty="0" err="1"/>
              <a:t>українців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• </a:t>
            </a:r>
            <a:r>
              <a:rPr lang="ru-RU" sz="2800" dirty="0" err="1"/>
              <a:t>Кожен</a:t>
            </a:r>
            <a:r>
              <a:rPr lang="ru-RU" sz="2800" dirty="0"/>
              <a:t> </a:t>
            </a:r>
            <a:r>
              <a:rPr lang="ru-RU" sz="2800" dirty="0" err="1"/>
              <a:t>четвертий</a:t>
            </a:r>
            <a:r>
              <a:rPr lang="ru-RU" sz="2800" dirty="0"/>
              <a:t> </a:t>
            </a:r>
            <a:r>
              <a:rPr lang="ru-RU" sz="2800" dirty="0" err="1"/>
              <a:t>підліток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 </a:t>
            </a:r>
            <a:r>
              <a:rPr lang="ru-RU" sz="2800" dirty="0" err="1"/>
              <a:t>викурює</a:t>
            </a:r>
            <a:r>
              <a:rPr lang="ru-RU" sz="2800" dirty="0"/>
              <a:t> першу </a:t>
            </a:r>
            <a:r>
              <a:rPr lang="ru-RU" sz="2800" dirty="0" err="1"/>
              <a:t>сцигарку</a:t>
            </a:r>
            <a:r>
              <a:rPr lang="ru-RU" sz="2800" dirty="0"/>
              <a:t> у </a:t>
            </a:r>
            <a:r>
              <a:rPr lang="ru-RU" sz="2800" dirty="0" err="1"/>
              <a:t>віці</a:t>
            </a:r>
            <a:r>
              <a:rPr lang="ru-RU" sz="2800" dirty="0"/>
              <a:t> 10 </a:t>
            </a:r>
            <a:r>
              <a:rPr lang="ru-RU" sz="2800" dirty="0" err="1"/>
              <a:t>років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• </a:t>
            </a:r>
            <a:r>
              <a:rPr lang="ru-RU" sz="2800" dirty="0" err="1"/>
              <a:t>Україна</a:t>
            </a:r>
            <a:r>
              <a:rPr lang="ru-RU" sz="2800" dirty="0"/>
              <a:t> є другою </a:t>
            </a:r>
            <a:r>
              <a:rPr lang="ru-RU" sz="2800" dirty="0" err="1"/>
              <a:t>країною</a:t>
            </a:r>
            <a:r>
              <a:rPr lang="ru-RU" sz="2800" dirty="0"/>
              <a:t> у </a:t>
            </a:r>
            <a:r>
              <a:rPr lang="ru-RU" sz="2800" dirty="0" err="1"/>
              <a:t>світі</a:t>
            </a:r>
            <a:r>
              <a:rPr lang="ru-RU" sz="2800" dirty="0"/>
              <a:t> (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Чилі</a:t>
            </a:r>
            <a:r>
              <a:rPr lang="ru-RU" sz="2800" dirty="0"/>
              <a:t>), де у </a:t>
            </a:r>
            <a:r>
              <a:rPr lang="ru-RU" sz="2800" dirty="0" err="1"/>
              <a:t>віці</a:t>
            </a:r>
            <a:r>
              <a:rPr lang="ru-RU" sz="2800" dirty="0"/>
              <a:t> 13-15 </a:t>
            </a:r>
            <a:r>
              <a:rPr lang="ru-RU" sz="2800" dirty="0" err="1"/>
              <a:t>років</a:t>
            </a:r>
            <a:r>
              <a:rPr lang="ru-RU" sz="2800" dirty="0"/>
              <a:t> </a:t>
            </a:r>
            <a:r>
              <a:rPr lang="ru-RU" sz="2800" dirty="0" err="1"/>
              <a:t>палять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30 % </a:t>
            </a:r>
            <a:r>
              <a:rPr lang="ru-RU" sz="2800" dirty="0" err="1"/>
              <a:t>юнаків</a:t>
            </a:r>
            <a:r>
              <a:rPr lang="ru-RU" sz="2800" dirty="0"/>
              <a:t> і </a:t>
            </a:r>
            <a:r>
              <a:rPr lang="ru-RU" sz="2800" dirty="0" err="1"/>
              <a:t>дівчат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• </a:t>
            </a:r>
            <a:r>
              <a:rPr lang="ru-RU" sz="2800" dirty="0" err="1"/>
              <a:t>Україна</a:t>
            </a:r>
            <a:r>
              <a:rPr lang="ru-RU" sz="2800" dirty="0"/>
              <a:t> </a:t>
            </a:r>
            <a:r>
              <a:rPr lang="ru-RU" sz="2800" dirty="0" err="1"/>
              <a:t>посідає</a:t>
            </a:r>
            <a:r>
              <a:rPr lang="ru-RU" sz="2800" dirty="0"/>
              <a:t> ІІ </a:t>
            </a:r>
            <a:r>
              <a:rPr lang="ru-RU" sz="2800" dirty="0" err="1"/>
              <a:t>місце</a:t>
            </a:r>
            <a:r>
              <a:rPr lang="ru-RU" sz="2800" dirty="0"/>
              <a:t> за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викурених</a:t>
            </a:r>
            <a:r>
              <a:rPr lang="ru-RU" sz="2800" dirty="0"/>
              <a:t> цигарок на одного </a:t>
            </a:r>
            <a:r>
              <a:rPr lang="ru-RU" sz="2800" dirty="0" err="1"/>
              <a:t>громадянина</a:t>
            </a:r>
            <a:r>
              <a:rPr lang="ru-RU" sz="2800" dirty="0"/>
              <a:t>. На кожного </a:t>
            </a:r>
            <a:r>
              <a:rPr lang="ru-RU" sz="2800" dirty="0" err="1"/>
              <a:t>українця</a:t>
            </a:r>
            <a:r>
              <a:rPr lang="ru-RU" sz="2800" dirty="0"/>
              <a:t> </a:t>
            </a:r>
            <a:r>
              <a:rPr lang="ru-RU" sz="2800" dirty="0" err="1"/>
              <a:t>припадає</a:t>
            </a:r>
            <a:r>
              <a:rPr lang="ru-RU" sz="2800" dirty="0"/>
              <a:t> </a:t>
            </a:r>
            <a:r>
              <a:rPr lang="ru-RU" sz="2800" dirty="0" err="1"/>
              <a:t>майже</a:t>
            </a:r>
            <a:r>
              <a:rPr lang="ru-RU" sz="2800" dirty="0"/>
              <a:t> 7 </a:t>
            </a:r>
            <a:r>
              <a:rPr lang="ru-RU" sz="2800" dirty="0" err="1"/>
              <a:t>випалених</a:t>
            </a:r>
            <a:r>
              <a:rPr lang="ru-RU" sz="2800" dirty="0"/>
              <a:t> цигарок </a:t>
            </a:r>
            <a:r>
              <a:rPr lang="ru-RU" sz="2800" dirty="0" err="1"/>
              <a:t>щоденно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108520" y="-603448"/>
            <a:ext cx="9935032" cy="8044186"/>
            <a:chOff x="-914186" y="-1346857"/>
            <a:chExt cx="13246709" cy="8044186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-225670" y="-636139"/>
              <a:ext cx="10050746" cy="7214967"/>
              <a:chOff x="-225670" y="-636139"/>
              <a:chExt cx="10050746" cy="7214967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-225670" y="-636139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878" y="405898"/>
            <a:ext cx="8691634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31 травня – Всесвітній день боротьби 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 тютюнопалінням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176415" y="1933431"/>
            <a:ext cx="7337013" cy="4071966"/>
          </a:xfrm>
          <a:prstGeom prst="rect">
            <a:avLst/>
          </a:prstGeom>
          <a:blipFill>
            <a:blip r:embed="rId14">
              <a:biLevel thresh="25000"/>
            </a:blip>
            <a:tile tx="0" ty="0" sx="46000" sy="64000" flip="none" algn="tl"/>
          </a:blipFill>
          <a:ln w="76200" cap="rnd" cmpd="thinThick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/>
              <a:t>  </a:t>
            </a:r>
            <a:r>
              <a:rPr lang="en-US" sz="2800" b="1" i="1" dirty="0" smtClean="0"/>
              <a:t> </a:t>
            </a:r>
            <a:r>
              <a:rPr lang="en-US" sz="2800" dirty="0" smtClean="0"/>
              <a:t> </a:t>
            </a:r>
            <a:r>
              <a:rPr lang="ru-RU" sz="2800" b="1" i="1" dirty="0" smtClean="0"/>
              <a:t>У </a:t>
            </a:r>
            <a:r>
              <a:rPr lang="ru-RU" sz="2800" b="1" i="1" dirty="0" err="1" smtClean="0"/>
              <a:t>цей</a:t>
            </a:r>
            <a:r>
              <a:rPr lang="ru-RU" sz="2800" b="1" i="1" dirty="0" smtClean="0"/>
              <a:t> день у </a:t>
            </a:r>
            <a:r>
              <a:rPr lang="ru-RU" sz="2800" b="1" i="1" dirty="0" err="1" smtClean="0"/>
              <a:t>всьому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світі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проводять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акції</a:t>
            </a:r>
            <a:r>
              <a:rPr lang="ru-RU" sz="2800" b="1" i="1" dirty="0" smtClean="0"/>
              <a:t> по </a:t>
            </a:r>
            <a:r>
              <a:rPr lang="ru-RU" sz="2800" b="1" i="1" dirty="0" err="1" smtClean="0"/>
              <a:t>боротьбі</a:t>
            </a:r>
            <a:r>
              <a:rPr lang="ru-RU" sz="2800" b="1" i="1" dirty="0" smtClean="0"/>
              <a:t> з </a:t>
            </a:r>
            <a:r>
              <a:rPr lang="ru-RU" sz="2800" b="1" i="1" dirty="0" err="1" smtClean="0"/>
              <a:t>палінням</a:t>
            </a:r>
            <a:r>
              <a:rPr lang="ru-RU" sz="2800" b="1" i="1" dirty="0" smtClean="0"/>
              <a:t> - день без тютюну, </a:t>
            </a:r>
            <a:r>
              <a:rPr lang="ru-RU" sz="2800" b="1" i="1" dirty="0" err="1" smtClean="0"/>
              <a:t>тобто</a:t>
            </a:r>
            <a:r>
              <a:rPr lang="ru-RU" sz="2800" b="1" i="1" dirty="0" smtClean="0"/>
              <a:t> день, </a:t>
            </a:r>
            <a:r>
              <a:rPr lang="ru-RU" sz="2800" b="1" i="1" dirty="0" err="1" smtClean="0"/>
              <a:t>вільний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від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тютюнового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диму</a:t>
            </a:r>
            <a:r>
              <a:rPr lang="ru-RU" sz="2800" b="1" i="1" dirty="0" smtClean="0"/>
              <a:t>.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i="1" dirty="0" err="1" smtClean="0"/>
              <a:t>Він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був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встановлений</a:t>
            </a:r>
            <a:r>
              <a:rPr lang="ru-RU" sz="2800" b="1" i="1" dirty="0" smtClean="0"/>
              <a:t> в 1987 </a:t>
            </a:r>
            <a:r>
              <a:rPr lang="ru-RU" sz="2800" b="1" i="1" dirty="0" err="1" smtClean="0"/>
              <a:t>році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Всесвітньою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організацією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охорони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здоров'я</a:t>
            </a:r>
            <a:r>
              <a:rPr lang="ru-RU" sz="2800" b="1" i="1" dirty="0" smtClean="0"/>
              <a:t>.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i="1" dirty="0" smtClean="0"/>
              <a:t>Перед </a:t>
            </a:r>
            <a:r>
              <a:rPr lang="ru-RU" sz="2800" b="1" i="1" dirty="0" err="1" smtClean="0"/>
              <a:t>світовою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спільнотою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було</a:t>
            </a:r>
            <a:r>
              <a:rPr lang="ru-RU" sz="2800" b="1" i="1" dirty="0" smtClean="0"/>
              <a:t> поставлено </a:t>
            </a:r>
            <a:r>
              <a:rPr lang="ru-RU" sz="2800" b="1" i="1" dirty="0" err="1" smtClean="0"/>
              <a:t>завдання</a:t>
            </a:r>
            <a:r>
              <a:rPr lang="ru-RU" sz="2800" b="1" i="1" dirty="0" smtClean="0"/>
              <a:t> - </a:t>
            </a:r>
            <a:r>
              <a:rPr lang="ru-RU" sz="2800" b="1" i="1" dirty="0" err="1" smtClean="0"/>
              <a:t>досягнути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щоб</a:t>
            </a:r>
            <a:r>
              <a:rPr lang="ru-RU" sz="2800" b="1" i="1" dirty="0" smtClean="0"/>
              <a:t> у 21 </a:t>
            </a:r>
            <a:r>
              <a:rPr lang="ru-RU" sz="2800" b="1" i="1" dirty="0" err="1" smtClean="0"/>
              <a:t>столітті</a:t>
            </a:r>
            <a:r>
              <a:rPr lang="ru-RU" sz="2800" b="1" i="1" dirty="0" smtClean="0"/>
              <a:t> проблема </a:t>
            </a:r>
            <a:r>
              <a:rPr lang="ru-RU" sz="2800" b="1" i="1" dirty="0" err="1" smtClean="0"/>
              <a:t>паління</a:t>
            </a:r>
            <a:r>
              <a:rPr lang="ru-RU" sz="2800" b="1" i="1" dirty="0" smtClean="0"/>
              <a:t> тютюну </a:t>
            </a:r>
            <a:r>
              <a:rPr lang="ru-RU" sz="2800" b="1" i="1" dirty="0" err="1" smtClean="0"/>
              <a:t>зникла</a:t>
            </a:r>
            <a:r>
              <a:rPr lang="ru-RU" sz="2800" b="1" i="1" dirty="0" smtClean="0"/>
              <a:t>.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i="1" dirty="0" err="1" smtClean="0"/>
              <a:t>Існує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вислів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«</a:t>
            </a:r>
            <a:r>
              <a:rPr lang="ru-RU" sz="2800" b="1" i="1" dirty="0" err="1" smtClean="0"/>
              <a:t>крапля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нікотину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вбиває</a:t>
            </a:r>
            <a:r>
              <a:rPr lang="ru-RU" sz="2800" b="1" i="1" dirty="0" smtClean="0"/>
              <a:t> коня».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ж до людей, то смертельна доза </a:t>
            </a:r>
            <a:r>
              <a:rPr lang="ru-RU" sz="2800" b="1" i="1" dirty="0" err="1" smtClean="0"/>
              <a:t>нікотину</a:t>
            </a:r>
            <a:r>
              <a:rPr lang="ru-RU" sz="2800" b="1" i="1" dirty="0" smtClean="0"/>
              <a:t> –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i="1" dirty="0" smtClean="0"/>
              <a:t>50-100 </a:t>
            </a:r>
            <a:r>
              <a:rPr lang="ru-RU" sz="2800" b="1" i="1" dirty="0" err="1" smtClean="0"/>
              <a:t>міліграм</a:t>
            </a:r>
            <a:r>
              <a:rPr lang="ru-RU" sz="1400" b="1" i="1" dirty="0" smtClean="0"/>
              <a:t>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2" name="Shape2"/>
            <p:cNvGrpSpPr/>
            <p:nvPr>
              <p:custDataLst>
                <p:tags r:id="rId8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9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4141160" y="441343"/>
            <a:ext cx="861680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4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:a16="http://schemas.microsoft.com/office/drawing/2014/main" id="{740C14FD-ADD0-F549-889D-DB42CC88C3D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FFFFF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9pPr>
              </a:lstStyle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Comfortaa"/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6"/>
                </p:custDataLst>
              </p:nvPr>
            </p:nvPicPr>
            <p:blipFill>
              <a:blip r:embed="rId18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8758" y="1714723"/>
            <a:ext cx="8352928" cy="3597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Вейпінг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набирає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популярності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серед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молоді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.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Проте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це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небезпечна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альтернатива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цигаркам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.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Наукові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дослідження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виявляють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серйозний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негативний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вплив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вейпів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на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ource Sans Pro" pitchFamily="34" charset="-122"/>
                <a:cs typeface="Source Sans Pro" pitchFamily="34" charset="-120"/>
              </a:rPr>
              <a:t>організм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just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25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30943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8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9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6" name="Shape22"/>
          <p:cNvGrpSpPr/>
          <p:nvPr>
            <p:custDataLst>
              <p:tags r:id="rId2"/>
            </p:custDataLst>
          </p:nvPr>
        </p:nvGrpSpPr>
        <p:grpSpPr>
          <a:xfrm>
            <a:off x="812897" y="5418349"/>
            <a:ext cx="817325" cy="1063569"/>
            <a:chOff x="4887341" y="2219547"/>
            <a:chExt cx="1148906" cy="1148906"/>
          </a:xfrm>
        </p:grpSpPr>
        <p:grpSp>
          <p:nvGrpSpPr>
            <p:cNvPr id="18" name="Shape23"/>
            <p:cNvGrpSpPr/>
            <p:nvPr>
              <p:custDataLst>
                <p:tags r:id="rId4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9" name="Shape24">
                <a:extLst>
                  <a:ext uri="{FF2B5EF4-FFF2-40B4-BE49-F238E27FC236}">
                    <a16:creationId xmlns:a16="http://schemas.microsoft.com/office/drawing/2014/main" id="{740C14FD-ADD0-F549-889D-DB42CC88C3D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9pPr>
              </a:lstStyle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Comfortaa"/>
                </a:endParaRPr>
              </a:p>
            </p:txBody>
          </p:sp>
          <p:pic>
            <p:nvPicPr>
              <p:cNvPr id="21" name="Shape25"/>
              <p:cNvPicPr/>
              <p:nvPr>
                <p:custDataLst>
                  <p:tags r:id="rId6"/>
                </p:custDataLst>
              </p:nvPr>
            </p:nvPicPr>
            <p:blipFill>
              <a:blip r:embed="rId19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1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30447" y="392683"/>
            <a:ext cx="66476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 </a:t>
            </a:r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є в картриджі </a:t>
            </a:r>
            <a:r>
              <a:rPr lang="uk-UA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вейпу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09901" y="1174881"/>
            <a:ext cx="7647534" cy="2817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Нікотин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іноді в кілька разів більше, ніж у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цигарці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(особливо у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солевому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вигляді).</a:t>
            </a:r>
          </a:p>
          <a:p>
            <a:pPr lvl="0"/>
            <a:r>
              <a:rPr lang="uk-UA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Пропіленгліколь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гліцерин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при нагріванні утворюють формальдегід (токсична речовина).</a:t>
            </a:r>
          </a:p>
          <a:p>
            <a:pPr lvl="0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Ароматизатори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смаки манго, кавуна, кола... але при вдиханні вони можуть викликати запалення легень.</a:t>
            </a:r>
          </a:p>
          <a:p>
            <a:pPr lvl="0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Метали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з елементів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вейпу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пар потрапляють частки олова, нікелю,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свинцю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uk-UA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6986"/>
            <a:ext cx="9144000" cy="26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2" name="Shape2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98945" y="708598"/>
            <a:ext cx="8352928" cy="82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Source Sans Pro" pitchFamily="34" charset="-122"/>
                <a:cs typeface="Source Sans Pro" pitchFamily="34" charset="-120"/>
              </a:rPr>
              <a:t>В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Source Sans Pro" pitchFamily="34" charset="-122"/>
                <a:cs typeface="Source Sans Pro" pitchFamily="34" charset="-120"/>
              </a:rPr>
              <a:t>плив на дихальну систему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Source Sans Pro" pitchFamily="34" charset="-122"/>
                <a:cs typeface="Source Sans Pro" pitchFamily="34" charset="-120"/>
              </a:rPr>
              <a:t> </a:t>
            </a:r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913" y="2101234"/>
            <a:ext cx="8506174" cy="36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3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4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5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755389" y="1601025"/>
            <a:ext cx="316298" cy="199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89" y="0"/>
            <a:ext cx="95679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1784</TotalTime>
  <Words>557</Words>
  <Application>Microsoft Office PowerPoint</Application>
  <PresentationFormat>Екран (4:3)</PresentationFormat>
  <Paragraphs>76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Comfortaa</vt:lpstr>
      <vt:lpstr>Source Sans Pro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Психолог</cp:lastModifiedBy>
  <cp:revision>84</cp:revision>
  <dcterms:created xsi:type="dcterms:W3CDTF">2023-11-01T20:20:26Z</dcterms:created>
  <dcterms:modified xsi:type="dcterms:W3CDTF">2025-05-22T08:42:59Z</dcterms:modified>
</cp:coreProperties>
</file>