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79" r:id="rId5"/>
    <p:sldId id="290" r:id="rId6"/>
    <p:sldId id="292" r:id="rId7"/>
    <p:sldId id="320" r:id="rId8"/>
    <p:sldId id="319" r:id="rId9"/>
    <p:sldId id="291" r:id="rId10"/>
    <p:sldId id="314" r:id="rId11"/>
    <p:sldId id="315" r:id="rId12"/>
    <p:sldId id="316" r:id="rId13"/>
    <p:sldId id="293" r:id="rId14"/>
    <p:sldId id="317" r:id="rId15"/>
    <p:sldId id="31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21" Type="http://schemas.openxmlformats.org/officeDocument/2006/relationships/image" Target="../media/image6.sv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9" Type="http://schemas.openxmlformats.org/officeDocument/2006/relationships/image" Target="../media/image4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0" Type="http://schemas.openxmlformats.org/officeDocument/2006/relationships/tags" Target="../tags/tag177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image" Target="../media/image3.sv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image" Target="../media/image3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6" Type="http://schemas.openxmlformats.org/officeDocument/2006/relationships/image" Target="../media/image5.sv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4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image" Target="../media/image8.sv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19" Type="http://schemas.openxmlformats.org/officeDocument/2006/relationships/image" Target="../media/image5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image" Target="../media/image8.sv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19" Type="http://schemas.openxmlformats.org/officeDocument/2006/relationships/image" Target="../media/image5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image" Target="../media/image7.jpeg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image" Target="../media/image9.jpeg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hape20"/>
          <p:cNvGrpSpPr/>
          <p:nvPr>
            <p:custDataLst>
              <p:tags r:id="rId1"/>
            </p:custDataLst>
          </p:nvPr>
        </p:nvGrpSpPr>
        <p:grpSpPr>
          <a:xfrm>
            <a:off x="0" y="446"/>
            <a:ext cx="9144002" cy="6887720"/>
            <a:chOff x="-635000" y="-634554"/>
            <a:chExt cx="12192002" cy="6887720"/>
          </a:xfrm>
        </p:grpSpPr>
        <p:sp>
          <p:nvSpPr>
            <p:cNvPr id="31" name="Shape15">
              <a:extLst>
                <a:ext uri="{FF2B5EF4-FFF2-40B4-BE49-F238E27FC236}">
                  <a16:creationId xmlns:a16="http://schemas.microsoft.com/office/drawing/2014/main" xmlns="" id="{9BC55109-2103-BDFB-1158-D1819AA3B18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-635000" y="4491856"/>
              <a:ext cx="8104659" cy="1761308"/>
            </a:xfrm>
            <a:custGeom>
              <a:avLst/>
              <a:gdLst>
                <a:gd name="connsiteX0" fmla="*/ 8105714 w 8105714"/>
                <a:gd name="connsiteY0" fmla="*/ 0 h 1761537"/>
                <a:gd name="connsiteX1" fmla="*/ 8105714 w 8105714"/>
                <a:gd name="connsiteY1" fmla="*/ 1761537 h 1761537"/>
                <a:gd name="connsiteX2" fmla="*/ 0 w 8105714"/>
                <a:gd name="connsiteY2" fmla="*/ 1744108 h 1761537"/>
                <a:gd name="connsiteX3" fmla="*/ 0 w 8105714"/>
                <a:gd name="connsiteY3" fmla="*/ 765448 h 1761537"/>
                <a:gd name="connsiteX4" fmla="*/ 181588 w 8105714"/>
                <a:gd name="connsiteY4" fmla="*/ 839218 h 1761537"/>
                <a:gd name="connsiteX5" fmla="*/ 1317576 w 8105714"/>
                <a:gd name="connsiteY5" fmla="*/ 1194094 h 1761537"/>
                <a:gd name="connsiteX6" fmla="*/ 8105714 w 8105714"/>
                <a:gd name="connsiteY6" fmla="*/ 0 h 176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5713" h="1761537">
                  <a:moveTo>
                    <a:pt x="8105714" y="0"/>
                  </a:moveTo>
                  <a:lnTo>
                    <a:pt x="8105714" y="1761537"/>
                  </a:lnTo>
                  <a:lnTo>
                    <a:pt x="0" y="1744108"/>
                  </a:lnTo>
                  <a:lnTo>
                    <a:pt x="0" y="765448"/>
                  </a:lnTo>
                  <a:lnTo>
                    <a:pt x="181588" y="839218"/>
                  </a:lnTo>
                  <a:cubicBezTo>
                    <a:pt x="555200" y="983892"/>
                    <a:pt x="934351" y="1102388"/>
                    <a:pt x="1317576" y="1194094"/>
                  </a:cubicBezTo>
                  <a:cubicBezTo>
                    <a:pt x="3617343" y="1744656"/>
                    <a:pt x="5986902" y="1327840"/>
                    <a:pt x="8105714" y="0"/>
                  </a:cubicBezTo>
                  <a:close/>
                </a:path>
              </a:pathLst>
            </a:custGeom>
            <a:solidFill>
              <a:srgbClr val="E7E6E6"/>
            </a:solidFill>
            <a:ln w="12700">
              <a:miter lim="400000"/>
            </a:ln>
          </p:spPr>
          <p:txBody>
            <a:bodyPr wrap="square" lIns="25397" tIns="25397" rIns="25397" bIns="25397" anchor="ctr">
              <a:noAutofit/>
            </a:bodyPr>
            <a:lstStyle/>
            <a:p>
              <a:pPr algn="ctr" defTabSz="412709">
                <a:lnSpc>
                  <a:spcPct val="100000"/>
                </a:lnSpc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defRPr>
              </a:pPr>
              <a:endParaRPr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" name="Shape17">
              <a:extLst>
                <a:ext uri="{FF2B5EF4-FFF2-40B4-BE49-F238E27FC236}">
                  <a16:creationId xmlns:a16="http://schemas.microsoft.com/office/drawing/2014/main" xmlns="" id="{8AEBBE02-87CE-9D41-9354-D1F3F7D03D5F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9815533" y="-634554"/>
              <a:ext cx="1741467" cy="1694605"/>
            </a:xfrm>
            <a:custGeom>
              <a:avLst/>
              <a:gdLst>
                <a:gd name="connsiteX0" fmla="*/ 0 w 1741694"/>
                <a:gd name="connsiteY0" fmla="*/ 0 h 1694826"/>
                <a:gd name="connsiteX1" fmla="*/ 1741694 w 1741694"/>
                <a:gd name="connsiteY1" fmla="*/ 0 h 1694826"/>
                <a:gd name="connsiteX2" fmla="*/ 1741694 w 1741694"/>
                <a:gd name="connsiteY2" fmla="*/ 1694826 h 1694826"/>
                <a:gd name="connsiteX3" fmla="*/ 425073 w 1741694"/>
                <a:gd name="connsiteY3" fmla="*/ 1694826 h 1694826"/>
                <a:gd name="connsiteX4" fmla="*/ 0 w 1741694"/>
                <a:gd name="connsiteY4" fmla="*/ 1269753 h 169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693" h="1694826">
                  <a:moveTo>
                    <a:pt x="0" y="0"/>
                  </a:moveTo>
                  <a:lnTo>
                    <a:pt x="1741694" y="0"/>
                  </a:lnTo>
                  <a:lnTo>
                    <a:pt x="1741694" y="1694826"/>
                  </a:lnTo>
                  <a:lnTo>
                    <a:pt x="425073" y="1694826"/>
                  </a:lnTo>
                  <a:cubicBezTo>
                    <a:pt x="190312" y="1694826"/>
                    <a:pt x="0" y="1504514"/>
                    <a:pt x="0" y="126975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09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" name="Shape19">
              <a:extLst>
                <a:ext uri="{FF2B5EF4-FFF2-40B4-BE49-F238E27FC236}">
                  <a16:creationId xmlns:a16="http://schemas.microsoft.com/office/drawing/2014/main" xmlns="" id="{6BB5B29B-4AD9-5B1A-28D4-FE40112250EB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6798694" y="2863940"/>
              <a:ext cx="4758307" cy="3389226"/>
            </a:xfrm>
            <a:custGeom>
              <a:avLst/>
              <a:gdLst>
                <a:gd name="connsiteX0" fmla="*/ 867791 w 4758927"/>
                <a:gd name="connsiteY0" fmla="*/ 0 h 3389667"/>
                <a:gd name="connsiteX1" fmla="*/ 4338850 w 4758927"/>
                <a:gd name="connsiteY1" fmla="*/ 0 h 3389667"/>
                <a:gd name="connsiteX2" fmla="*/ 4676634 w 4758927"/>
                <a:gd name="connsiteY2" fmla="*/ 68196 h 3389667"/>
                <a:gd name="connsiteX3" fmla="*/ 4758927 w 4758927"/>
                <a:gd name="connsiteY3" fmla="*/ 112863 h 3389667"/>
                <a:gd name="connsiteX4" fmla="*/ 4758927 w 4758927"/>
                <a:gd name="connsiteY4" fmla="*/ 3389667 h 3389667"/>
                <a:gd name="connsiteX5" fmla="*/ 0 w 4758927"/>
                <a:gd name="connsiteY5" fmla="*/ 3389667 h 3389667"/>
                <a:gd name="connsiteX6" fmla="*/ 0 w 4758927"/>
                <a:gd name="connsiteY6" fmla="*/ 867791 h 3389667"/>
                <a:gd name="connsiteX7" fmla="*/ 867791 w 4758927"/>
                <a:gd name="connsiteY7" fmla="*/ 0 h 338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8927" h="3389667">
                  <a:moveTo>
                    <a:pt x="867791" y="0"/>
                  </a:moveTo>
                  <a:lnTo>
                    <a:pt x="4338850" y="0"/>
                  </a:lnTo>
                  <a:cubicBezTo>
                    <a:pt x="4458667" y="0"/>
                    <a:pt x="4572812" y="24283"/>
                    <a:pt x="4676634" y="68196"/>
                  </a:cubicBezTo>
                  <a:lnTo>
                    <a:pt x="4758927" y="112863"/>
                  </a:lnTo>
                  <a:lnTo>
                    <a:pt x="4758927" y="3389667"/>
                  </a:lnTo>
                  <a:lnTo>
                    <a:pt x="0" y="3389667"/>
                  </a:lnTo>
                  <a:lnTo>
                    <a:pt x="0" y="867791"/>
                  </a:lnTo>
                  <a:cubicBezTo>
                    <a:pt x="0" y="388523"/>
                    <a:pt x="388523" y="0"/>
                    <a:pt x="867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09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2" name="Shape22"/>
          <p:cNvGrpSpPr/>
          <p:nvPr>
            <p:custDataLst>
              <p:tags r:id="rId2"/>
            </p:custDataLst>
          </p:nvPr>
        </p:nvGrpSpPr>
        <p:grpSpPr>
          <a:xfrm>
            <a:off x="538788" y="510683"/>
            <a:ext cx="548100" cy="730800"/>
            <a:chOff x="-1998" y="2910117"/>
            <a:chExt cx="730800" cy="730800"/>
          </a:xfrm>
        </p:grpSpPr>
        <p:sp>
          <p:nvSpPr>
            <p:cNvPr id="23" name="Shape3">
              <a:extLst>
                <a:ext uri="{FF2B5EF4-FFF2-40B4-BE49-F238E27FC236}">
                  <a16:creationId xmlns:a16="http://schemas.microsoft.com/office/drawing/2014/main" xmlns="" id="{7CCDC705-E561-514D-8D81-C0FB57156042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-1998" y="2910117"/>
              <a:ext cx="730800" cy="730800"/>
            </a:xfrm>
            <a:prstGeom prst="round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50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sym typeface="Comfortaa"/>
              </a:endParaRPr>
            </a:p>
          </p:txBody>
        </p:sp>
        <p:pic>
          <p:nvPicPr>
            <p:cNvPr id="24" name="Shape5"/>
            <p:cNvPicPr/>
            <p:nvPr>
              <p:custDataLst>
                <p:tags r:id="rId11"/>
              </p:custDataLst>
            </p:nvPr>
          </p:nvPicPr>
          <p:blipFill>
            <a:blip r:embed="rId16">
              <a:extLst>
                <a:ext uri="{96DAC541-7B7A-43D3-8B79-37D633B846F1}">
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38401" y="3050517"/>
              <a:ext cx="450000" cy="450000"/>
            </a:xfrm>
            <a:prstGeom prst="rect">
              <a:avLst/>
            </a:prstGeom>
          </p:spPr>
        </p:pic>
      </p:grpSp>
      <p:sp>
        <p:nvSpPr>
          <p:cNvPr id="25" name="Shape7">
            <a:extLst>
              <a:ext uri="{FF2B5EF4-FFF2-40B4-BE49-F238E27FC236}">
                <a16:creationId xmlns:a16="http://schemas.microsoft.com/office/drawing/2014/main" xmlns="" id="{70BA3B72-1F51-FE49-99FC-8EE259687CF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92187" y="628691"/>
            <a:ext cx="4315917" cy="36933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indent="6350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en-US" sz="2400" b="1" dirty="0">
                <a:solidFill>
                  <a:srgbClr val="000000"/>
                </a:solidFill>
                <a:latin typeface="+mn-lt"/>
                <a:sym typeface="Comfortaa"/>
              </a:rPr>
              <a:t>ДНЗ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sym typeface="Comfortaa"/>
              </a:rPr>
              <a:t>«</a:t>
            </a:r>
            <a:r>
              <a:rPr lang="en-US" sz="2400" b="1" dirty="0" err="1">
                <a:solidFill>
                  <a:srgbClr val="000000"/>
                </a:solidFill>
                <a:latin typeface="+mn-lt"/>
                <a:sym typeface="Comfortaa"/>
              </a:rPr>
              <a:t>Ковельський</a:t>
            </a:r>
            <a:r>
              <a:rPr lang="en-US" sz="2400" b="1" dirty="0">
                <a:solidFill>
                  <a:srgbClr val="000000"/>
                </a:solidFill>
                <a:latin typeface="+mn-lt"/>
                <a:sym typeface="Comfortaa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+mn-lt"/>
                <a:sym typeface="Comfortaa"/>
              </a:rPr>
              <a:t>центр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sym typeface="Comfortaa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+mn-lt"/>
                <a:sym typeface="Comfortaa"/>
              </a:rPr>
              <a:t>ПТО»</a:t>
            </a:r>
          </a:p>
        </p:txBody>
      </p:sp>
      <p:grpSp>
        <p:nvGrpSpPr>
          <p:cNvPr id="26" name="Shape23"/>
          <p:cNvGrpSpPr/>
          <p:nvPr>
            <p:custDataLst>
              <p:tags r:id="rId4"/>
            </p:custDataLst>
          </p:nvPr>
        </p:nvGrpSpPr>
        <p:grpSpPr>
          <a:xfrm>
            <a:off x="567125" y="5017100"/>
            <a:ext cx="548100" cy="730800"/>
            <a:chOff x="3434952" y="2910117"/>
            <a:chExt cx="730800" cy="730800"/>
          </a:xfrm>
        </p:grpSpPr>
        <p:sp>
          <p:nvSpPr>
            <p:cNvPr id="27" name="Shape9">
              <a:extLst>
                <a:ext uri="{FF2B5EF4-FFF2-40B4-BE49-F238E27FC236}">
                  <a16:creationId xmlns:a16="http://schemas.microsoft.com/office/drawing/2014/main" xmlns="" id="{7CCDC705-E561-514D-8D81-C0FB57156042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434952" y="2910117"/>
              <a:ext cx="730800" cy="730800"/>
            </a:xfrm>
            <a:prstGeom prst="round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750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sym typeface="Comfortaa"/>
              </a:endParaRPr>
            </a:p>
          </p:txBody>
        </p:sp>
        <p:pic>
          <p:nvPicPr>
            <p:cNvPr id="28" name="Shape11"/>
            <p:cNvPicPr/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96DAC541-7B7A-43D3-8B79-37D633B846F1}">
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575351" y="3050517"/>
              <a:ext cx="450000" cy="450000"/>
            </a:xfrm>
            <a:prstGeom prst="rect">
              <a:avLst/>
            </a:prstGeom>
          </p:spPr>
        </p:pic>
      </p:grpSp>
      <p:sp>
        <p:nvSpPr>
          <p:cNvPr id="20" name="Shape24"/>
          <p:cNvSpPr txBox="1"/>
          <p:nvPr>
            <p:custDataLst>
              <p:tags r:id="rId5"/>
            </p:custDataLst>
          </p:nvPr>
        </p:nvSpPr>
        <p:spPr>
          <a:xfrm>
            <a:off x="1479617" y="5017100"/>
            <a:ext cx="2685415" cy="52354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2438338">
              <a:lnSpc>
                <a:spcPct val="80000"/>
              </a:lnSpc>
              <a:spcBef>
                <a:spcPts val="4500"/>
              </a:spcBef>
              <a:defRPr sz="5000" b="0"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100" b="1" dirty="0" smtClean="0">
                <a:solidFill>
                  <a:srgbClr val="000000"/>
                </a:solidFill>
                <a:latin typeface="+mn-lt"/>
              </a:rPr>
              <a:t>Олена </a:t>
            </a:r>
            <a:r>
              <a:rPr lang="uk-UA" sz="2100" b="1" dirty="0" err="1" smtClean="0">
                <a:solidFill>
                  <a:srgbClr val="000000"/>
                </a:solidFill>
                <a:latin typeface="+mn-lt"/>
              </a:rPr>
              <a:t>Шайнюк</a:t>
            </a:r>
            <a:r>
              <a:rPr lang="uk-UA" sz="2100" dirty="0" smtClean="0">
                <a:solidFill>
                  <a:srgbClr val="000000"/>
                </a:solidFill>
                <a:latin typeface="+mn-lt"/>
              </a:rPr>
              <a:t>,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err="1" smtClean="0">
                <a:solidFill>
                  <a:srgbClr val="000000"/>
                </a:solidFill>
                <a:latin typeface="+mn-lt"/>
              </a:rPr>
              <a:t>практи</a:t>
            </a:r>
            <a:r>
              <a:rPr lang="uk-UA" sz="2100" dirty="0" err="1" smtClean="0">
                <a:solidFill>
                  <a:srgbClr val="000000"/>
                </a:solidFill>
                <a:latin typeface="+mn-lt"/>
              </a:rPr>
              <a:t>чна</a:t>
            </a:r>
            <a:r>
              <a:rPr lang="uk-UA" sz="21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uk-UA" sz="2100" dirty="0" err="1" smtClean="0">
                <a:solidFill>
                  <a:srgbClr val="000000"/>
                </a:solidFill>
                <a:latin typeface="+mn-lt"/>
              </a:rPr>
              <a:t>психологиня</a:t>
            </a:r>
            <a:endParaRPr lang="en-US" sz="2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Shape25"/>
          <p:cNvSpPr txBox="1"/>
          <p:nvPr>
            <p:custDataLst>
              <p:tags r:id="rId6"/>
            </p:custDataLst>
          </p:nvPr>
        </p:nvSpPr>
        <p:spPr>
          <a:xfrm>
            <a:off x="567125" y="2712812"/>
            <a:ext cx="7018716" cy="70173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Проєкт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Ментальне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здоров’я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молоді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: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sym typeface="Comfortaa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психоедукація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та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профілактика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залежностей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Comfortaa"/>
              </a:rPr>
              <a:t>»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Shape25"/>
          <p:cNvSpPr txBox="1"/>
          <p:nvPr>
            <p:custDataLst>
              <p:tags r:id="rId7"/>
            </p:custDataLst>
          </p:nvPr>
        </p:nvSpPr>
        <p:spPr>
          <a:xfrm>
            <a:off x="556299" y="1689455"/>
            <a:ext cx="5959580" cy="81868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Як 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підтримати близьку людину, </a:t>
            </a:r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omfortaa"/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300" b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яка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omfortaa"/>
              </a:rPr>
              <a:t>зловживає алкоголем чи ПАР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5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55344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5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6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523" y="558318"/>
            <a:ext cx="8881361" cy="128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tx1"/>
                </a:solidFill>
              </a:rPr>
              <a:t>Як </a:t>
            </a:r>
            <a:r>
              <a:rPr lang="uk-UA" sz="4400" b="1" dirty="0">
                <a:solidFill>
                  <a:schemeClr val="tx1"/>
                </a:solidFill>
              </a:rPr>
              <a:t>допомогти близькій людині із </a:t>
            </a:r>
            <a:r>
              <a:rPr lang="uk-UA" sz="4400" b="1" dirty="0" smtClean="0">
                <a:solidFill>
                  <a:schemeClr val="tx1"/>
                </a:solidFill>
              </a:rPr>
              <a:t>залежністю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6342" y="2919839"/>
            <a:ext cx="1257880" cy="249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8275" y="2318166"/>
            <a:ext cx="8103846" cy="2954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uk-UA" sz="2400" dirty="0"/>
              <a:t>Усі ми щоденно переживаємо особисті виклики, проблеми та стресові ситуації. До цього додається життя в умовах повномасштабної війни з постійними ракетними та </a:t>
            </a:r>
            <a:r>
              <a:rPr lang="uk-UA" sz="2400" dirty="0" err="1"/>
              <a:t>дроновими</a:t>
            </a:r>
            <a:r>
              <a:rPr lang="uk-UA" sz="2400" dirty="0"/>
              <a:t> атаками. Люди знаходять, часто несвідомо, різні способи зменшення напруги. На жаль, один з найдоступніших та найшкідливіших — зловживання алкоголем та/або наркотичними речовинами. Дізнаймося, що робити, якщо ви помітили подібну поведінку у близької </a:t>
            </a:r>
            <a:r>
              <a:rPr lang="uk-UA" sz="2400" dirty="0" smtClean="0"/>
              <a:t>людини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728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5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6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4541" y="451847"/>
            <a:ext cx="8881361" cy="128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tx1"/>
                </a:solidFill>
              </a:rPr>
              <a:t>Коли </a:t>
            </a:r>
            <a:r>
              <a:rPr lang="uk-UA" sz="4400" b="1" dirty="0">
                <a:solidFill>
                  <a:schemeClr val="tx1"/>
                </a:solidFill>
              </a:rPr>
              <a:t>вживання стає </a:t>
            </a:r>
            <a:r>
              <a:rPr lang="uk-UA" sz="4400" b="1" dirty="0" smtClean="0">
                <a:solidFill>
                  <a:schemeClr val="tx1"/>
                </a:solidFill>
              </a:rPr>
              <a:t>проблемою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6342" y="2919839"/>
            <a:ext cx="1257880" cy="249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7345316" y="6296398"/>
            <a:ext cx="381026" cy="79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9481" y="1984981"/>
            <a:ext cx="8103846" cy="4308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000" b="1" dirty="0"/>
              <a:t>потяг до алкоголю;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000" b="1" dirty="0"/>
              <a:t>невдалі спроби скоротити кількість або кинути пити;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000" b="1" dirty="0"/>
              <a:t>людина вживає алкоголь попри усвідомлення, що це погіршує її емоційний та/чи фізичний стан;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000" b="1" dirty="0"/>
              <a:t>вживання алкоголю за обставин, що наражають людину або інших на небезпеку – наприклад, під час водіння автомобіля, плавання, роботи тощо;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000" b="1" dirty="0"/>
              <a:t>виникнення та посилення сімейних конфліктів через алкоголь;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000" b="1" dirty="0"/>
              <a:t>вживання алкоголю заважає людині виконувати свої повсякденні обов'язки вдома чи на роботі;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000" b="1" dirty="0"/>
              <a:t>споживання більшої кількості, ніж планувалося;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000" b="1" dirty="0"/>
              <a:t>розвиток толерантності до алкоголю – потрібні більші дози, щоб отримати той самий ефект, який він спричиняв раніше;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000" b="1" dirty="0"/>
              <a:t>зменшення інтересу до іншої повсякденної </a:t>
            </a:r>
            <a:r>
              <a:rPr lang="uk-UA" sz="2000" b="1" dirty="0" smtClean="0"/>
              <a:t>діяльності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9948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17511" y="-77498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5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6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7604" y="299492"/>
            <a:ext cx="8881361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Як </a:t>
            </a:r>
            <a:r>
              <a:rPr lang="uk-UA" sz="4400" b="1" dirty="0">
                <a:solidFill>
                  <a:schemeClr val="tx1"/>
                </a:solidFill>
              </a:rPr>
              <a:t>говорити з людиною, що вживає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0153" y="2262605"/>
            <a:ext cx="8103846" cy="2954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dirty="0"/>
              <a:t>Виберіть доречний час і місце.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/>
              <a:t>Подумайте заздалегідь про те, що збираєтеся сказати.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/>
              <a:t>Розкажіть про конкретні небажані наслідки для людини та її оточення, які виникли, або можуть виникнути через вживання алкоголю і/або наркотичних речовин.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/>
              <a:t>Запропонуйте свою підтримку. </a:t>
            </a:r>
            <a:endParaRPr lang="uk-U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/>
              <a:t>Будьте готові до різних реакцій (заперечення, гніву, торгу, маніпуляцій тощо</a:t>
            </a:r>
            <a:r>
              <a:rPr lang="uk-UA" sz="2400" dirty="0" smtClean="0"/>
              <a:t>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55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5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6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00785" y="304359"/>
            <a:ext cx="7004901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fontAlgn="base"/>
            <a:r>
              <a:rPr lang="uk-UA" sz="4400" b="1" dirty="0">
                <a:solidFill>
                  <a:schemeClr val="tx1"/>
                </a:solidFill>
              </a:rPr>
              <a:t>Н</a:t>
            </a:r>
            <a:r>
              <a:rPr lang="uk-UA" sz="4400" b="1" dirty="0" smtClean="0">
                <a:solidFill>
                  <a:schemeClr val="tx1"/>
                </a:solidFill>
              </a:rPr>
              <a:t>е </a:t>
            </a:r>
            <a:r>
              <a:rPr lang="uk-UA" sz="4400" b="1" dirty="0">
                <a:solidFill>
                  <a:schemeClr val="tx1"/>
                </a:solidFill>
              </a:rPr>
              <a:t>можна робити таке</a:t>
            </a:r>
            <a:r>
              <a:rPr lang="uk-UA" sz="44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7544" y="1031499"/>
            <a:ext cx="8547618" cy="5416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200" dirty="0"/>
              <a:t>Не сприймайте негативну реакцію особисто. Очікуйте заперечень та відмови. Дайте людині час і простір, щоб змиритися зі своєю проблемою.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200" dirty="0"/>
              <a:t>Люди з залежністю часто маніпулюють та схильні до обману. Тому не намагайтеся погрожувати, карати, підкуповувати чи моралізувати.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200" dirty="0"/>
              <a:t>Уникайте апелювання до совісті. Це лише посилює почуття провини у тих, хто вживає, та збільшує їхні бажання. Пропонуйте поради, а не ультиматуми.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200" dirty="0"/>
              <a:t>Не прикривайте та не виручайте своїх близьких у ситуаціях, коли вони зробили негідні вчинки чи потрапили у халепу через залежність. Не шукайте виправдань їхній поведінці. Спроба захистити лише завадить їм побачити негативні наслідки вживання.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200" dirty="0"/>
              <a:t>Не звинувачуйте себе. Ви не винні в тому, що близька людина вживає. Ви не відповідальні за її поведінку.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200" dirty="0"/>
              <a:t>Не очікуйте, що ви можете змусити її </a:t>
            </a:r>
            <a:r>
              <a:rPr lang="uk-UA" sz="2200" dirty="0" smtClean="0"/>
              <a:t>змінитися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1987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5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6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3528" y="510263"/>
            <a:ext cx="8691634" cy="643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chemeClr val="tx1"/>
                </a:solidFill>
                <a:latin typeface="+mn-lt"/>
              </a:rPr>
              <a:t>Н</a:t>
            </a:r>
            <a:r>
              <a:rPr lang="uk-UA" sz="4400" b="1" dirty="0" smtClean="0">
                <a:solidFill>
                  <a:schemeClr val="tx1"/>
                </a:solidFill>
              </a:rPr>
              <a:t>а </a:t>
            </a:r>
            <a:r>
              <a:rPr lang="uk-UA" sz="4400" b="1" dirty="0">
                <a:solidFill>
                  <a:schemeClr val="tx1"/>
                </a:solidFill>
              </a:rPr>
              <a:t>ризик </a:t>
            </a:r>
            <a:r>
              <a:rPr lang="uk-UA" sz="4400" b="1" dirty="0" smtClean="0">
                <a:solidFill>
                  <a:schemeClr val="tx1"/>
                </a:solidFill>
              </a:rPr>
              <a:t>рецидиву впливає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0153" y="1893276"/>
            <a:ext cx="8103846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dirty="0"/>
              <a:t>думка, що людина все одно не зможе зберегти свою тверезість;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dirty="0"/>
              <a:t>негативні емоційні стани: переживання гніву, самотності, нудьги або втоми;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dirty="0"/>
              <a:t>конфлікт з іншою людиною;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dirty="0"/>
              <a:t>соціальний тиск у компанії, де вживають алкоголь; 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dirty="0"/>
              <a:t>святкування, позитивні емоційні стани;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dirty="0"/>
              <a:t>вплив подразників, пов’язаних із вживанням алкоголю, таких як реклама алкоголю або улюблений бар;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/>
              <a:t>відсутність нових поведінкових стратегій замість вживання</a:t>
            </a:r>
          </a:p>
        </p:txBody>
      </p:sp>
    </p:spTree>
    <p:extLst>
      <p:ext uri="{BB962C8B-B14F-4D97-AF65-F5344CB8AC3E}">
        <p14:creationId xmlns:p14="http://schemas.microsoft.com/office/powerpoint/2010/main" val="17789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5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6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9567" y="286126"/>
            <a:ext cx="8691634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 fontAlgn="base"/>
            <a:r>
              <a:rPr lang="uk-UA" sz="4400" b="1" dirty="0" smtClean="0">
                <a:solidFill>
                  <a:schemeClr val="tx1"/>
                </a:solidFill>
              </a:rPr>
              <a:t>Впоратися </a:t>
            </a:r>
            <a:r>
              <a:rPr lang="uk-UA" sz="4400" b="1" dirty="0">
                <a:solidFill>
                  <a:schemeClr val="tx1"/>
                </a:solidFill>
              </a:rPr>
              <a:t>зі стресом, коли близька людина вживає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16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0153" y="2631941"/>
            <a:ext cx="8103846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fontAlgn="base"/>
            <a:r>
              <a:rPr lang="uk-UA" sz="2400" dirty="0"/>
              <a:t>Залежності – це стрес та важке випробування не лише для хворого, а й для його близьких. </a:t>
            </a:r>
            <a:endParaRPr lang="uk-UA" sz="2400" dirty="0" smtClean="0"/>
          </a:p>
          <a:p>
            <a:pPr fontAlgn="base"/>
            <a:r>
              <a:rPr lang="uk-UA" sz="2400" b="1" dirty="0" smtClean="0"/>
              <a:t>Підтримувати </a:t>
            </a:r>
            <a:r>
              <a:rPr lang="uk-UA" sz="2400" b="1" dirty="0"/>
              <a:t>хворого може бути виснажливо</a:t>
            </a:r>
            <a:r>
              <a:rPr lang="uk-UA" sz="2400" dirty="0"/>
              <a:t>, тому будьте поблажливі до себе та подумайте про власні стратегії відновлення – як ви плануєте перезавантажуватися та робити щось приємне для </a:t>
            </a:r>
            <a:r>
              <a:rPr lang="uk-UA" sz="2400" dirty="0" smtClean="0"/>
              <a:t>себе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065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0"/>
          <p:cNvGrpSpPr/>
          <p:nvPr>
            <p:custDataLst>
              <p:tags r:id="rId1"/>
            </p:custDataLst>
          </p:nvPr>
        </p:nvGrpSpPr>
        <p:grpSpPr>
          <a:xfrm>
            <a:off x="-1224466" y="-2801982"/>
            <a:ext cx="10669904" cy="10814745"/>
            <a:chOff x="-2267622" y="-3436982"/>
            <a:chExt cx="14226539" cy="10814745"/>
          </a:xfrm>
        </p:grpSpPr>
        <p:grpSp>
          <p:nvGrpSpPr>
            <p:cNvPr id="23" name="Shape1"/>
            <p:cNvGrpSpPr/>
            <p:nvPr>
              <p:custDataLst>
                <p:tags r:id="rId8"/>
              </p:custDataLst>
            </p:nvPr>
          </p:nvGrpSpPr>
          <p:grpSpPr>
            <a:xfrm>
              <a:off x="-1571067" y="-947836"/>
              <a:ext cx="13529983" cy="7326902"/>
              <a:chOff x="-1571067" y="-947836"/>
              <a:chExt cx="13529983" cy="7326902"/>
            </a:xfrm>
          </p:grpSpPr>
          <p:sp>
            <p:nvSpPr>
              <p:cNvPr id="24" name="Shape2">
                <a:extLst>
                  <a:ext uri="{FF2B5EF4-FFF2-40B4-BE49-F238E27FC236}">
                    <a16:creationId xmlns:a16="http://schemas.microsoft.com/office/drawing/2014/main" xmlns="" id="{5CA72267-2FC9-2C43-B104-3FBBDC17B045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-1571067" y="-825593"/>
                <a:ext cx="11396852" cy="7204659"/>
              </a:xfrm>
              <a:prstGeom prst="roundRect">
                <a:avLst/>
              </a:prstGeom>
              <a:noFill/>
              <a:ln w="63500" cap="rnd">
                <a:solidFill>
                  <a:srgbClr val="E7E6E6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5" name="Shape3">
                <a:extLst>
                  <a:ext uri="{FF2B5EF4-FFF2-40B4-BE49-F238E27FC236}">
                    <a16:creationId xmlns:a16="http://schemas.microsoft.com/office/drawing/2014/main" xmlns="" id="{2A33DFD6-0DBC-2F74-C466-087A6A084F1E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-635000" y="-634553"/>
                <a:ext cx="9705258" cy="6857107"/>
              </a:xfrm>
              <a:custGeom>
                <a:avLst/>
                <a:gdLst>
                  <a:gd name="connsiteX0" fmla="*/ 0 w 9706522"/>
                  <a:gd name="connsiteY0" fmla="*/ 0 h 6853608"/>
                  <a:gd name="connsiteX1" fmla="*/ 8564231 w 9706522"/>
                  <a:gd name="connsiteY1" fmla="*/ 0 h 6853608"/>
                  <a:gd name="connsiteX2" fmla="*/ 9706522 w 9706522"/>
                  <a:gd name="connsiteY2" fmla="*/ 1142291 h 6853608"/>
                  <a:gd name="connsiteX3" fmla="*/ 9706522 w 9706522"/>
                  <a:gd name="connsiteY3" fmla="*/ 5711317 h 6853608"/>
                  <a:gd name="connsiteX4" fmla="*/ 8564231 w 9706522"/>
                  <a:gd name="connsiteY4" fmla="*/ 6853608 h 6853608"/>
                  <a:gd name="connsiteX5" fmla="*/ 0 w 9706522"/>
                  <a:gd name="connsiteY5" fmla="*/ 6853608 h 685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06522" h="6853608">
                    <a:moveTo>
                      <a:pt x="0" y="0"/>
                    </a:moveTo>
                    <a:lnTo>
                      <a:pt x="8564231" y="0"/>
                    </a:lnTo>
                    <a:cubicBezTo>
                      <a:pt x="9195101" y="0"/>
                      <a:pt x="9706522" y="511421"/>
                      <a:pt x="9706522" y="1142291"/>
                    </a:cubicBezTo>
                    <a:lnTo>
                      <a:pt x="9706522" y="5711317"/>
                    </a:lnTo>
                    <a:cubicBezTo>
                      <a:pt x="9706522" y="6342187"/>
                      <a:pt x="9195101" y="6853608"/>
                      <a:pt x="8564231" y="6853608"/>
                    </a:cubicBezTo>
                    <a:lnTo>
                      <a:pt x="0" y="6853608"/>
                    </a:lnTo>
                    <a:close/>
                  </a:path>
                </a:pathLst>
              </a:custGeom>
              <a:solidFill>
                <a:srgbClr val="E7E6E6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6" name="Shape4">
                <a:extLst>
                  <a:ext uri="{FF2B5EF4-FFF2-40B4-BE49-F238E27FC236}">
                    <a16:creationId xmlns:a16="http://schemas.microsoft.com/office/drawing/2014/main" xmlns="" id="{E96BAB82-B803-3E46-870E-629F9EBC3A16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9609545" y="56239"/>
                <a:ext cx="480494" cy="480494"/>
              </a:xfrm>
              <a:prstGeom prst="roundRect">
                <a:avLst/>
              </a:prstGeom>
              <a:solidFill>
                <a:srgbClr val="E7E6E6"/>
              </a:solidFill>
              <a:ln w="190500" cap="rnd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5">
                <a:extLst>
                  <a:ext uri="{FF2B5EF4-FFF2-40B4-BE49-F238E27FC236}">
                    <a16:creationId xmlns:a16="http://schemas.microsoft.com/office/drawing/2014/main" xmlns="" id="{F6C07A19-97C7-0F42-8DA1-0CDA37F61D97}"/>
                  </a:ext>
                </a:extLst>
              </p:cNvPr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10708369" y="-947836"/>
                <a:ext cx="1250548" cy="1250548"/>
              </a:xfrm>
              <a:prstGeom prst="roundRect">
                <a:avLst/>
              </a:prstGeom>
              <a:noFill/>
              <a:ln w="88900" cap="rnd">
                <a:solidFill>
                  <a:srgbClr val="E7E6E6"/>
                </a:solidFill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sp>
          <p:nvSpPr>
            <p:cNvPr id="28" name="Shape6">
              <a:extLst>
                <a:ext uri="{FF2B5EF4-FFF2-40B4-BE49-F238E27FC236}">
                  <a16:creationId xmlns:a16="http://schemas.microsoft.com/office/drawing/2014/main" xmlns="" id="{41012320-5348-2B40-9263-249350ACE0C0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-1671989" y="4802936"/>
              <a:ext cx="2574827" cy="2574827"/>
            </a:xfrm>
            <a:prstGeom prst="roundRect">
              <a:avLst/>
            </a:prstGeom>
            <a:noFill/>
            <a:ln w="53975" cap="rnd">
              <a:solidFill>
                <a:srgbClr val="000000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/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" name="Shape7">
              <a:extLst>
                <a:ext uri="{FF2B5EF4-FFF2-40B4-BE49-F238E27FC236}">
                  <a16:creationId xmlns:a16="http://schemas.microsoft.com/office/drawing/2014/main" xmlns="" id="{10179DBB-4A24-D840-A0FE-0432BBC34E14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-1506300" y="4997077"/>
              <a:ext cx="2243448" cy="2243448"/>
            </a:xfrm>
            <a:prstGeom prst="roundRect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/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30" name="Shape8"/>
            <p:cNvGrpSpPr/>
            <p:nvPr>
              <p:custDataLst>
                <p:tags r:id="rId11"/>
              </p:custDataLst>
            </p:nvPr>
          </p:nvGrpSpPr>
          <p:grpSpPr>
            <a:xfrm>
              <a:off x="-2267622" y="-3436982"/>
              <a:ext cx="11395949" cy="9299076"/>
              <a:chOff x="-2267622" y="-3436982"/>
              <a:chExt cx="11395949" cy="9299076"/>
            </a:xfrm>
          </p:grpSpPr>
          <p:sp>
            <p:nvSpPr>
              <p:cNvPr id="31" name="Shape9">
                <a:extLst>
                  <a:ext uri="{FF2B5EF4-FFF2-40B4-BE49-F238E27FC236}">
                    <a16:creationId xmlns:a16="http://schemas.microsoft.com/office/drawing/2014/main" xmlns="" id="{E6E69D6B-A694-504E-B46D-85A1318C1C21}"/>
                  </a:ext>
                </a:extLst>
              </p:cNvPr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-2267622" y="-3436982"/>
                <a:ext cx="4357735" cy="4357735"/>
              </a:xfrm>
              <a:prstGeom prst="roundRect">
                <a:avLst/>
              </a:prstGeom>
              <a:noFill/>
              <a:ln w="88900" cap="flat">
                <a:solidFill>
                  <a:srgbClr val="000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0">
                <a:extLst>
                  <a:ext uri="{FF2B5EF4-FFF2-40B4-BE49-F238E27FC236}">
                    <a16:creationId xmlns:a16="http://schemas.microsoft.com/office/drawing/2014/main" xmlns="" id="{B30750FC-417E-694E-8FDE-4792FE0BC2DD}"/>
                  </a:ext>
                </a:extLst>
              </p:cNvPr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8346690" y="5080457"/>
                <a:ext cx="781637" cy="781637"/>
              </a:xfrm>
              <a:prstGeom prst="roundRect">
                <a:avLst/>
              </a:prstGeom>
              <a:solidFill>
                <a:srgbClr val="000000"/>
              </a:solidFill>
              <a:ln w="190500" cap="rnd">
                <a:noFill/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2" name="Shape11"/>
          <p:cNvGrpSpPr/>
          <p:nvPr>
            <p:custDataLst>
              <p:tags r:id="rId2"/>
            </p:custDataLst>
          </p:nvPr>
        </p:nvGrpSpPr>
        <p:grpSpPr>
          <a:xfrm>
            <a:off x="556672" y="71745"/>
            <a:ext cx="944877" cy="1260311"/>
            <a:chOff x="4605832" y="1864207"/>
            <a:chExt cx="1259836" cy="1260311"/>
          </a:xfrm>
        </p:grpSpPr>
        <p:grpSp>
          <p:nvGrpSpPr>
            <p:cNvPr id="14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605832" y="1864445"/>
              <a:ext cx="1259836" cy="1259836"/>
              <a:chOff x="2812859" y="787263"/>
              <a:chExt cx="1259836" cy="1259836"/>
            </a:xfrm>
          </p:grpSpPr>
          <p:sp>
            <p:nvSpPr>
              <p:cNvPr id="15" name="Shape13">
                <a:extLst>
                  <a:ext uri="{FF2B5EF4-FFF2-40B4-BE49-F238E27FC236}">
                    <a16:creationId xmlns:a16="http://schemas.microsoft.com/office/drawing/2014/main" xmlns="" id="{EF1E5D00-3920-6146-A479-ADD876D9A2D6}"/>
                  </a:ext>
                </a:extLst>
              </p:cNvPr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812859" y="787263"/>
                <a:ext cx="1259836" cy="1259836"/>
              </a:xfrm>
              <a:prstGeom prst="round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pic>
            <p:nvPicPr>
              <p:cNvPr id="17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19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3127818" y="1102222"/>
                <a:ext cx="629918" cy="629918"/>
              </a:xfrm>
              <a:prstGeom prst="rect">
                <a:avLst/>
              </a:prstGeom>
            </p:spPr>
          </p:pic>
        </p:grpSp>
      </p:grpSp>
      <p:sp>
        <p:nvSpPr>
          <p:cNvPr id="18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06378" y="504488"/>
            <a:ext cx="6301149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fontAlgn="base"/>
            <a:r>
              <a:rPr lang="uk-UA" sz="4400" b="1" dirty="0" smtClean="0"/>
              <a:t>Що </a:t>
            </a:r>
            <a:r>
              <a:rPr lang="uk-UA" sz="4400" b="1" dirty="0"/>
              <a:t>таке залежність</a:t>
            </a:r>
            <a:endParaRPr lang="uk-UA" sz="4400" dirty="0"/>
          </a:p>
        </p:txBody>
      </p:sp>
      <p:sp>
        <p:nvSpPr>
          <p:cNvPr id="33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2826" y="1903631"/>
            <a:ext cx="7988376" cy="3016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fontAlgn="base"/>
            <a:r>
              <a:rPr lang="uk-UA" sz="2800" b="1" dirty="0"/>
              <a:t>Залежність</a:t>
            </a:r>
            <a:r>
              <a:rPr lang="uk-UA" sz="2800" dirty="0"/>
              <a:t> – набута нав’язлива потреба робити певні дії або вживати речовини, попри негативні або шкідливі наслідки. Фактично залежності ділять на дві великі групи: хімічні (залежності від </a:t>
            </a:r>
            <a:r>
              <a:rPr lang="uk-UA" sz="2800" dirty="0" err="1"/>
              <a:t>психоактивних</a:t>
            </a:r>
            <a:r>
              <a:rPr lang="uk-UA" sz="2800" dirty="0"/>
              <a:t> речовин (ПАР) – психотропних засобів, алкоголю, нікотину) та поведінкові залежності.</a:t>
            </a:r>
          </a:p>
        </p:txBody>
      </p:sp>
    </p:spTree>
    <p:extLst>
      <p:ext uri="{BB962C8B-B14F-4D97-AF65-F5344CB8AC3E}">
        <p14:creationId xmlns:p14="http://schemas.microsoft.com/office/powerpoint/2010/main" val="33685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0"/>
          <p:cNvGrpSpPr/>
          <p:nvPr>
            <p:custDataLst>
              <p:tags r:id="rId1"/>
            </p:custDataLst>
          </p:nvPr>
        </p:nvGrpSpPr>
        <p:grpSpPr>
          <a:xfrm>
            <a:off x="-659177" y="-1355299"/>
            <a:ext cx="10777733" cy="8892525"/>
            <a:chOff x="-1513902" y="-1923267"/>
            <a:chExt cx="14370310" cy="8892525"/>
          </a:xfrm>
        </p:grpSpPr>
        <p:sp>
          <p:nvSpPr>
            <p:cNvPr id="17" name="Shape1"/>
            <p:cNvSpPr/>
            <p:nvPr>
              <p:custDataLst>
                <p:tags r:id="rId8"/>
              </p:custDataLst>
            </p:nvPr>
          </p:nvSpPr>
          <p:spPr>
            <a:xfrm flipV="1">
              <a:off x="3796199" y="5467272"/>
              <a:ext cx="3329608" cy="1"/>
            </a:xfrm>
            <a:prstGeom prst="line">
              <a:avLst/>
            </a:prstGeom>
            <a:ln w="63500">
              <a:solidFill>
                <a:srgbClr val="E7E6E6"/>
              </a:solidFill>
              <a:miter lim="400000"/>
            </a:ln>
          </p:spPr>
          <p:txBody>
            <a:bodyPr lIns="25397" tIns="25397" rIns="25397" bIns="25397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200"/>
            </a:p>
          </p:txBody>
        </p:sp>
        <p:sp>
          <p:nvSpPr>
            <p:cNvPr id="18" name="Shape2">
              <a:extLst>
                <a:ext uri="{FF2B5EF4-FFF2-40B4-BE49-F238E27FC236}">
                  <a16:creationId xmlns:a16="http://schemas.microsoft.com/office/drawing/2014/main" xmlns="" id="{CD898D36-3C31-0849-BC3F-72F61E59DFD7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9249517" y="5962380"/>
              <a:ext cx="413950" cy="413950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9" name="Shape3">
              <a:extLst>
                <a:ext uri="{FF2B5EF4-FFF2-40B4-BE49-F238E27FC236}">
                  <a16:creationId xmlns:a16="http://schemas.microsoft.com/office/drawing/2014/main" xmlns="" id="{6CD9F603-3301-A945-A227-4CED6C33867A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10358469" y="-1923267"/>
              <a:ext cx="2497939" cy="2497939"/>
            </a:xfrm>
            <a:prstGeom prst="roundRect">
              <a:avLst/>
            </a:prstGeom>
            <a:noFill/>
            <a:ln w="53975" cap="rnd">
              <a:solidFill>
                <a:srgbClr val="E7E6E6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20" name="Shape4"/>
            <p:cNvGrpSpPr/>
            <p:nvPr>
              <p:custDataLst>
                <p:tags r:id="rId11"/>
              </p:custDataLst>
            </p:nvPr>
          </p:nvGrpSpPr>
          <p:grpSpPr>
            <a:xfrm>
              <a:off x="-1513902" y="-967140"/>
              <a:ext cx="4043386" cy="7936398"/>
              <a:chOff x="-1513902" y="-967140"/>
              <a:chExt cx="4043386" cy="7936398"/>
            </a:xfrm>
          </p:grpSpPr>
          <p:sp>
            <p:nvSpPr>
              <p:cNvPr id="21" name="Shape5">
                <a:extLst>
                  <a:ext uri="{FF2B5EF4-FFF2-40B4-BE49-F238E27FC236}">
                    <a16:creationId xmlns:a16="http://schemas.microsoft.com/office/drawing/2014/main" xmlns="" id="{3B24E799-D950-A34B-9B3A-E461DAC09769}"/>
                  </a:ext>
                </a:extLst>
              </p:cNvPr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-1513902" y="4437665"/>
                <a:ext cx="2531594" cy="2531594"/>
              </a:xfrm>
              <a:prstGeom prst="roundRect">
                <a:avLst/>
              </a:pr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2" name="Shape6">
                <a:extLst>
                  <a:ext uri="{FF2B5EF4-FFF2-40B4-BE49-F238E27FC236}">
                    <a16:creationId xmlns:a16="http://schemas.microsoft.com/office/drawing/2014/main" xmlns="" id="{A6ED2259-ECBD-4D47-95DA-DC430AF8CC16}"/>
                  </a:ext>
                </a:extLst>
              </p:cNvPr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864314" y="-967140"/>
                <a:ext cx="665170" cy="665170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0" name="Shape7"/>
          <p:cNvGrpSpPr/>
          <p:nvPr>
            <p:custDataLst>
              <p:tags r:id="rId2"/>
            </p:custDataLst>
          </p:nvPr>
        </p:nvGrpSpPr>
        <p:grpSpPr>
          <a:xfrm>
            <a:off x="611560" y="419087"/>
            <a:ext cx="861680" cy="1148906"/>
            <a:chOff x="4887341" y="2219547"/>
            <a:chExt cx="1148906" cy="1148906"/>
          </a:xfrm>
        </p:grpSpPr>
        <p:grpSp>
          <p:nvGrpSpPr>
            <p:cNvPr id="12" name="Shape8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3" name="Shape9">
                <a:extLst>
                  <a:ext uri="{FF2B5EF4-FFF2-40B4-BE49-F238E27FC236}">
                    <a16:creationId xmlns:a16="http://schemas.microsoft.com/office/drawing/2014/main" xmlns="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FFFFF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281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pic>
            <p:nvPicPr>
              <p:cNvPr id="15" name="Shape10"/>
              <p:cNvPicPr/>
              <p:nvPr>
                <p:custDataLst>
                  <p:tags r:id="rId7"/>
                </p:custDataLst>
              </p:nvPr>
            </p:nvPicPr>
            <p:blipFill>
              <a:blip r:embed="rId15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9" name="Shape11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73240" y="419087"/>
            <a:ext cx="6890989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lvl="0" algn="ctr" defTabSz="121901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dirty="0" smtClean="0"/>
              <a:t>Приклади </a:t>
            </a:r>
            <a:r>
              <a:rPr lang="uk-UA" sz="4000" dirty="0"/>
              <a:t>діяльності, </a:t>
            </a:r>
            <a:r>
              <a:rPr lang="uk-UA" sz="4000" dirty="0" smtClean="0"/>
              <a:t>яка </a:t>
            </a:r>
          </a:p>
          <a:p>
            <a:pPr lvl="0" algn="ctr" defTabSz="121901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dirty="0" smtClean="0"/>
              <a:t>може </a:t>
            </a:r>
            <a:r>
              <a:rPr lang="uk-UA" sz="4000" dirty="0"/>
              <a:t>спричиняти залежність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Comfortaa"/>
              <a:cs typeface="Comfortaa"/>
              <a:sym typeface="Comfortaa"/>
            </a:endParaRPr>
          </a:p>
        </p:txBody>
      </p:sp>
      <p:sp>
        <p:nvSpPr>
          <p:cNvPr id="24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03648" y="1772816"/>
            <a:ext cx="7560840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азартні ігри;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надмірне переїдання або дієти;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шопінг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крадіжки в магазині або інша ризикована поведінка;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 сексом;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перегляд порнографії;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відеоігри;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інтернету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соціальних мереж;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трудоголізм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спортом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7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79678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6" name="Shape22"/>
          <p:cNvGrpSpPr/>
          <p:nvPr>
            <p:custDataLst>
              <p:tags r:id="rId2"/>
            </p:custDataLst>
          </p:nvPr>
        </p:nvGrpSpPr>
        <p:grpSpPr>
          <a:xfrm>
            <a:off x="812897" y="5418349"/>
            <a:ext cx="817325" cy="1063569"/>
            <a:chOff x="4887341" y="2219547"/>
            <a:chExt cx="1148906" cy="1148906"/>
          </a:xfrm>
        </p:grpSpPr>
        <p:grpSp>
          <p:nvGrpSpPr>
            <p:cNvPr id="18" name="Shape23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9" name="Shape24">
                <a:extLst>
                  <a:ext uri="{FF2B5EF4-FFF2-40B4-BE49-F238E27FC236}">
                    <a16:creationId xmlns:a16="http://schemas.microsoft.com/office/drawing/2014/main" xmlns="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9pPr>
              </a:lstStyle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Comfortaa"/>
                </a:endParaRPr>
              </a:p>
            </p:txBody>
          </p:sp>
          <p:pic>
            <p:nvPicPr>
              <p:cNvPr id="21" name="Shape25"/>
              <p:cNvPicPr/>
              <p:nvPr>
                <p:custDataLst>
                  <p:tags r:id="rId7"/>
                </p:custDataLst>
              </p:nvPr>
            </p:nvPicPr>
            <p:blipFill>
              <a:blip r:embed="rId19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1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23727" y="605699"/>
            <a:ext cx="575433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fontAlgn="base"/>
            <a:r>
              <a:rPr lang="uk-UA" sz="3600" b="1" dirty="0" smtClean="0">
                <a:solidFill>
                  <a:schemeClr val="tx1"/>
                </a:solidFill>
              </a:rPr>
              <a:t>Які </a:t>
            </a:r>
            <a:r>
              <a:rPr lang="uk-UA" sz="3600" b="1" dirty="0">
                <a:solidFill>
                  <a:schemeClr val="tx1"/>
                </a:solidFill>
              </a:rPr>
              <a:t>ознаки залежності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20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03648" y="1926709"/>
            <a:ext cx="7560840" cy="3385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800" b="1" dirty="0" smtClean="0"/>
              <a:t>Неможливість </a:t>
            </a:r>
            <a:r>
              <a:rPr lang="uk-UA" sz="2800" b="1" dirty="0"/>
              <a:t>зупинитися</a:t>
            </a:r>
            <a:endParaRPr lang="uk-UA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/>
              <a:t>Підвищена толерантність</a:t>
            </a:r>
            <a:endParaRPr lang="uk-UA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/>
              <a:t>Зосередженість на речовині чи </a:t>
            </a:r>
            <a:r>
              <a:rPr lang="uk-UA" sz="2800" b="1" dirty="0" smtClean="0"/>
              <a:t>діяльності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/>
              <a:t>Відсутність контролю</a:t>
            </a:r>
            <a:endParaRPr lang="uk-UA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/>
              <a:t>Особисті проблеми та проблеми зі здоров’ям</a:t>
            </a:r>
            <a:endParaRPr lang="uk-UA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/>
              <a:t>Частіше поводяться ризиковано</a:t>
            </a:r>
            <a:r>
              <a:rPr lang="uk-UA" sz="2800" dirty="0"/>
              <a:t>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/>
              <a:t>Абстиненція</a:t>
            </a:r>
            <a:endParaRPr lang="uk-UA" sz="2800" dirty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137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16" name="Shape22"/>
          <p:cNvGrpSpPr/>
          <p:nvPr>
            <p:custDataLst>
              <p:tags r:id="rId2"/>
            </p:custDataLst>
          </p:nvPr>
        </p:nvGrpSpPr>
        <p:grpSpPr>
          <a:xfrm>
            <a:off x="812897" y="5418349"/>
            <a:ext cx="817325" cy="1063569"/>
            <a:chOff x="4887341" y="2219547"/>
            <a:chExt cx="1148906" cy="1148906"/>
          </a:xfrm>
        </p:grpSpPr>
        <p:grpSp>
          <p:nvGrpSpPr>
            <p:cNvPr id="18" name="Shape23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9" name="Shape24">
                <a:extLst>
                  <a:ext uri="{FF2B5EF4-FFF2-40B4-BE49-F238E27FC236}">
                    <a16:creationId xmlns:a16="http://schemas.microsoft.com/office/drawing/2014/main" xmlns="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Comfortaa"/>
                    <a:ea typeface="+mn-ea"/>
                    <a:cs typeface="+mn-cs"/>
                  </a:defRPr>
                </a:lvl9pPr>
              </a:lstStyle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Comfortaa"/>
                </a:endParaRPr>
              </a:p>
            </p:txBody>
          </p:sp>
          <p:pic>
            <p:nvPicPr>
              <p:cNvPr id="21" name="Shape25"/>
              <p:cNvPicPr/>
              <p:nvPr>
                <p:custDataLst>
                  <p:tags r:id="rId7"/>
                </p:custDataLst>
              </p:nvPr>
            </p:nvPicPr>
            <p:blipFill>
              <a:blip r:embed="rId19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1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8275" y="734441"/>
            <a:ext cx="8266788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fontAlgn="base"/>
            <a:r>
              <a:rPr lang="uk-UA" sz="4400" b="1" dirty="0" smtClean="0">
                <a:solidFill>
                  <a:schemeClr val="tx1"/>
                </a:solidFill>
              </a:rPr>
              <a:t>Що </a:t>
            </a:r>
            <a:r>
              <a:rPr lang="uk-UA" sz="4400" b="1" dirty="0">
                <a:solidFill>
                  <a:schemeClr val="tx1"/>
                </a:solidFill>
              </a:rPr>
              <a:t>спричиняє залежність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5389" y="1601025"/>
            <a:ext cx="316298" cy="199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12160" y="2229541"/>
            <a:ext cx="7560840" cy="3016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800" b="1" dirty="0"/>
              <a:t>Генетичні фактори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/>
              <a:t>Стани ментального здоров’я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/>
              <a:t>Фактори навколишнього середовища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/>
              <a:t>Стресові або травматичні події в дитинстві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/>
              <a:t>Вік першого вживання/набуття поведінкової </a:t>
            </a:r>
            <a:r>
              <a:rPr lang="uk-UA" sz="2800" b="1" dirty="0" smtClean="0"/>
              <a:t>залежності</a:t>
            </a:r>
            <a:endParaRPr lang="uk-UA" sz="2800" b="1" dirty="0"/>
          </a:p>
          <a:p>
            <a:pPr marL="457200" indent="-457200">
              <a:buFont typeface="Arial" pitchFamily="34" charset="0"/>
              <a:buChar char="•"/>
            </a:pP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9607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6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8606" y="539765"/>
            <a:ext cx="8266788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 fontAlgn="base"/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алкоголю на організм</a:t>
            </a:r>
            <a:endParaRPr lang="uk-UA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2200" y="1539826"/>
            <a:ext cx="2545487" cy="5090974"/>
          </a:xfrm>
          <a:prstGeom prst="rect">
            <a:avLst/>
          </a:prstGeom>
        </p:spPr>
      </p:pic>
      <p:pic>
        <p:nvPicPr>
          <p:cNvPr id="1026" name="Picture 2" descr="C:\Users\Olena\Downloads\а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6" y="1882954"/>
            <a:ext cx="5660735" cy="42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4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5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6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8606" y="539765"/>
            <a:ext cx="8266788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 fontAlgn="base"/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алкоголю на організм</a:t>
            </a:r>
            <a:endParaRPr lang="uk-UA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 rotWithShape="1">
          <a:blip r:embed="rId14"/>
          <a:srcRect b="19526"/>
          <a:stretch/>
        </p:blipFill>
        <p:spPr>
          <a:xfrm>
            <a:off x="251520" y="1403088"/>
            <a:ext cx="3155587" cy="5078829"/>
          </a:xfrm>
          <a:prstGeom prst="rect">
            <a:avLst/>
          </a:prstGeom>
        </p:spPr>
      </p:pic>
      <p:pic>
        <p:nvPicPr>
          <p:cNvPr id="2050" name="Picture 2" descr="C:\Users\Olena\Downloads\а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13" y="2420888"/>
            <a:ext cx="5370179" cy="32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5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6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6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8606" y="201211"/>
            <a:ext cx="8266788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 fontAlgn="base"/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</a:t>
            </a:r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 запобігти розвитку залежностей</a:t>
            </a:r>
            <a:endParaRPr lang="uk-UA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5548" y="1636485"/>
            <a:ext cx="8453874" cy="4770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200" dirty="0"/>
              <a:t>Уникайте або обмежуйте вживання речовин, які </a:t>
            </a:r>
            <a:r>
              <a:rPr lang="uk-UA" sz="2200" dirty="0" err="1"/>
              <a:t>можуть спричиняти зал</a:t>
            </a:r>
            <a:r>
              <a:rPr lang="uk-UA" sz="2200" dirty="0"/>
              <a:t>ежність. Якщо ви відчуваєте, що у вас розвивається залежність від ліків чи будь-яких </a:t>
            </a:r>
            <a:r>
              <a:rPr lang="uk-UA" sz="2200" dirty="0" err="1"/>
              <a:t>психоактивних</a:t>
            </a:r>
            <a:r>
              <a:rPr lang="uk-UA" sz="2200" dirty="0"/>
              <a:t> речовин, негайно зверніться до свого лікаря.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uk-UA" sz="2200" dirty="0"/>
              <a:t>Дослідіть сімейну історію: якщо у вашій </a:t>
            </a:r>
            <a:r>
              <a:rPr lang="uk-UA" sz="2200" dirty="0" smtClean="0"/>
              <a:t>сім’ї </a:t>
            </a:r>
            <a:r>
              <a:rPr lang="uk-UA" sz="2200" dirty="0" err="1" smtClean="0"/>
              <a:t>є</a:t>
            </a:r>
            <a:r>
              <a:rPr lang="uk-UA" sz="2200" dirty="0" err="1"/>
              <a:t> приклади зловживан</a:t>
            </a:r>
            <a:r>
              <a:rPr lang="uk-UA" sz="2200" dirty="0"/>
              <a:t>ня ПАР або поведінкові залежності, ви можете бути більш вразливими до цього виду залежності.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200" dirty="0"/>
              <a:t>Використовуйте правильні стратегії управління стресом. У негативі в нас природно зростає рівень </a:t>
            </a:r>
            <a:r>
              <a:rPr lang="uk-UA" sz="2200" dirty="0" err="1"/>
              <a:t>кортизолу</a:t>
            </a:r>
            <a:r>
              <a:rPr lang="uk-UA" sz="2200" dirty="0"/>
              <a:t>. Щоб знизити рівень стресу потрібні позитивні емоції. </a:t>
            </a:r>
            <a:endParaRPr lang="uk-UA" sz="22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200" dirty="0"/>
              <a:t>Якщо ви відчуваєте, що не можете керувати рівнем стресу, подумайте про те, щоб звернутися до спеціаліста з ментального </a:t>
            </a:r>
            <a:r>
              <a:rPr lang="uk-UA" sz="2200" dirty="0" smtClean="0"/>
              <a:t>здоров’я</a:t>
            </a:r>
            <a:endParaRPr lang="uk-UA" sz="2200" dirty="0"/>
          </a:p>
          <a:p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1768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19"/>
          <p:cNvGrpSpPr/>
          <p:nvPr>
            <p:custDataLst>
              <p:tags r:id="rId1"/>
            </p:custDataLst>
          </p:nvPr>
        </p:nvGrpSpPr>
        <p:grpSpPr>
          <a:xfrm>
            <a:off x="-209389" y="-711857"/>
            <a:ext cx="9935032" cy="8044187"/>
            <a:chOff x="-914186" y="-1346857"/>
            <a:chExt cx="13246709" cy="8044187"/>
          </a:xfrm>
        </p:grpSpPr>
        <p:sp>
          <p:nvSpPr>
            <p:cNvPr id="24" name="Shape4">
              <a:extLst>
                <a:ext uri="{FF2B5EF4-FFF2-40B4-BE49-F238E27FC236}">
                  <a16:creationId xmlns:a16="http://schemas.microsoft.com/office/drawing/2014/main" xmlns="" id="{C27C7FF4-508B-94FA-1EFC-CB0869F48E2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5" name="Shape20"/>
            <p:cNvGrpSpPr/>
            <p:nvPr>
              <p:custDataLst>
                <p:tags r:id="rId5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6" name="Shape6">
                <a:extLst>
                  <a:ext uri="{FF2B5EF4-FFF2-40B4-BE49-F238E27FC236}">
                    <a16:creationId xmlns:a16="http://schemas.microsoft.com/office/drawing/2014/main" xmlns="" id="{A07DB0EE-BE2E-0A41-8CFF-B3EE0688F67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7" name="Shape8">
                <a:extLst>
                  <a:ext uri="{FF2B5EF4-FFF2-40B4-BE49-F238E27FC236}">
                    <a16:creationId xmlns:a16="http://schemas.microsoft.com/office/drawing/2014/main" xmlns="" id="{F0A70F32-30FC-F143-AB1B-76071BFA8D0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8" name="Shape10">
                <a:extLst>
                  <a:ext uri="{FF2B5EF4-FFF2-40B4-BE49-F238E27FC236}">
                    <a16:creationId xmlns:a16="http://schemas.microsoft.com/office/drawing/2014/main" xmlns="" id="{93FA5FC1-79DD-6F48-9502-D2B4B7E025E2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9" name="Shape21"/>
            <p:cNvGrpSpPr/>
            <p:nvPr>
              <p:custDataLst>
                <p:tags r:id="rId6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30" name="Shape12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31" name="Shape14">
                <a:extLst>
                  <a:ext uri="{FF2B5EF4-FFF2-40B4-BE49-F238E27FC236}">
                    <a16:creationId xmlns:a16="http://schemas.microsoft.com/office/drawing/2014/main" xmlns="" id="{456BC529-CCE5-4B4E-9178-94CADBFE5E7C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2" name="Shape16">
                <a:extLst>
                  <a:ext uri="{FF2B5EF4-FFF2-40B4-BE49-F238E27FC236}">
                    <a16:creationId xmlns:a16="http://schemas.microsoft.com/office/drawing/2014/main" xmlns="" id="{8016AC29-A56F-9047-82A7-D12C6AE663D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33" name="Shape18">
                <a:extLst>
                  <a:ext uri="{FF2B5EF4-FFF2-40B4-BE49-F238E27FC236}">
                    <a16:creationId xmlns:a16="http://schemas.microsoft.com/office/drawing/2014/main" xmlns="" id="{2AA832A6-9A00-F84A-9941-983B1F36F40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3" name="Shape26">
            <a:extLst>
              <a:ext uri="{FF2B5EF4-FFF2-40B4-BE49-F238E27FC236}">
                <a16:creationId xmlns:a16="http://schemas.microsoft.com/office/drawing/2014/main" xmlns="" id="{77ABD102-A5CC-9F4E-9040-C69656805D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083" y="539503"/>
            <a:ext cx="8881361" cy="643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omfortaa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tx1"/>
                </a:solidFill>
              </a:rPr>
              <a:t>Як </a:t>
            </a:r>
            <a:r>
              <a:rPr lang="uk-UA" sz="4400" b="1" dirty="0">
                <a:solidFill>
                  <a:schemeClr val="tx1"/>
                </a:solidFill>
              </a:rPr>
              <a:t>лікуються </a:t>
            </a:r>
            <a:r>
              <a:rPr lang="uk-UA" sz="4400" b="1" dirty="0" smtClean="0">
                <a:solidFill>
                  <a:schemeClr val="tx1"/>
                </a:solidFill>
              </a:rPr>
              <a:t>залежності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6342" y="2919839"/>
            <a:ext cx="1257880" cy="249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1631882"/>
            <a:ext cx="287478" cy="21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Shape15">
            <a:extLst>
              <a:ext uri="{FF2B5EF4-FFF2-40B4-BE49-F238E27FC236}">
                <a16:creationId xmlns:a16="http://schemas.microsoft.com/office/drawing/2014/main" xmlns="" id="{9FB687ED-2A31-4B4B-A004-2270733A5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8275" y="1844824"/>
            <a:ext cx="8103846" cy="3323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fontAlgn="base"/>
            <a:r>
              <a:rPr lang="uk-UA" sz="2400" dirty="0" smtClean="0"/>
              <a:t>Залежність </a:t>
            </a:r>
            <a:r>
              <a:rPr lang="uk-UA" sz="2400" dirty="0"/>
              <a:t>часто розглядається як хронічне захворювання, але це не означає, що відновлення та нормальне життя неможливе. Так само, як і у разі діабету чи гіпертонії, більшість людей веде здоровий і продуктивний спосіб життя, так і люди з залежністю можуть перестати вживати та контролювати свою звичку. Важливо підкреслити, що мета лікування – це досягти ремісії, що означає здатність керувати своїм станом, не вживати речовини та ігнорувати тригери. Але це також не виключає можливі </a:t>
            </a:r>
            <a:r>
              <a:rPr lang="uk-UA" sz="2400" dirty="0" smtClean="0"/>
              <a:t>рецидиви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096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1749</TotalTime>
  <Words>723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Olena</cp:lastModifiedBy>
  <cp:revision>81</cp:revision>
  <dcterms:created xsi:type="dcterms:W3CDTF">2023-11-01T20:20:26Z</dcterms:created>
  <dcterms:modified xsi:type="dcterms:W3CDTF">2025-05-11T17:47:49Z</dcterms:modified>
</cp:coreProperties>
</file>